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2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7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rawings/drawing3.xml" ContentType="application/vnd.openxmlformats-officedocument.drawingml.chartshapes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8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drawings/drawing4.xml" ContentType="application/vnd.openxmlformats-officedocument.drawingml.chartshape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drawings/drawing5.xml" ContentType="application/vnd.openxmlformats-officedocument.drawingml.chartshapes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drawings/drawing6.xml" ContentType="application/vnd.openxmlformats-officedocument.drawingml.chartshapes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drawings/drawing7.xml" ContentType="application/vnd.openxmlformats-officedocument.drawingml.chartshapes+xml"/>
  <Override PartName="/ppt/notesSlides/notesSlide11.xml" ContentType="application/vnd.openxmlformats-officedocument.presentationml.notesSl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drawings/drawing8.xml" ContentType="application/vnd.openxmlformats-officedocument.drawingml.chartshapes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drawings/drawing9.xml" ContentType="application/vnd.openxmlformats-officedocument.drawingml.chartshapes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theme/themeOverride1.xml" ContentType="application/vnd.openxmlformats-officedocument.themeOverride+xml"/>
  <Override PartName="/ppt/notesSlides/notesSlide12.xml" ContentType="application/vnd.openxmlformats-officedocument.presentationml.notesSlid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theme/themeOverride2.xml" ContentType="application/vnd.openxmlformats-officedocument.themeOverride+xml"/>
  <Override PartName="/ppt/drawings/drawing10.xml" ContentType="application/vnd.openxmlformats-officedocument.drawingml.chartshapes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drawings/drawing11.xml" ContentType="application/vnd.openxmlformats-officedocument.drawingml.chartshapes+xml"/>
  <Override PartName="/ppt/notesSlides/notesSlide13.xml" ContentType="application/vnd.openxmlformats-officedocument.presentationml.notesSlid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theme/themeOverride3.xml" ContentType="application/vnd.openxmlformats-officedocument.themeOverride+xml"/>
  <Override PartName="/ppt/drawings/drawing12.xml" ContentType="application/vnd.openxmlformats-officedocument.drawingml.chartshapes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theme/themeOverride4.xml" ContentType="application/vnd.openxmlformats-officedocument.themeOverride+xml"/>
  <Override PartName="/ppt/drawings/drawing13.xml" ContentType="application/vnd.openxmlformats-officedocument.drawingml.chartshapes+xml"/>
  <Override PartName="/ppt/notesSlides/notesSlide16.xml" ContentType="application/vnd.openxmlformats-officedocument.presentationml.notesSlid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drawings/drawing14.xml" ContentType="application/vnd.openxmlformats-officedocument.drawingml.chartshapes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drawings/drawing15.xml" ContentType="application/vnd.openxmlformats-officedocument.drawingml.chartshape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drawings/drawing16.xml" ContentType="application/vnd.openxmlformats-officedocument.drawingml.chartshape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7"/>
  </p:sldMasterIdLst>
  <p:notesMasterIdLst>
    <p:notesMasterId r:id="rId29"/>
  </p:notesMasterIdLst>
  <p:handoutMasterIdLst>
    <p:handoutMasterId r:id="rId30"/>
  </p:handoutMasterIdLst>
  <p:sldIdLst>
    <p:sldId id="370" r:id="rId8"/>
    <p:sldId id="386" r:id="rId9"/>
    <p:sldId id="388" r:id="rId10"/>
    <p:sldId id="424" r:id="rId11"/>
    <p:sldId id="438" r:id="rId12"/>
    <p:sldId id="436" r:id="rId13"/>
    <p:sldId id="418" r:id="rId14"/>
    <p:sldId id="435" r:id="rId15"/>
    <p:sldId id="437" r:id="rId16"/>
    <p:sldId id="406" r:id="rId17"/>
    <p:sldId id="432" r:id="rId18"/>
    <p:sldId id="425" r:id="rId19"/>
    <p:sldId id="412" r:id="rId20"/>
    <p:sldId id="419" r:id="rId21"/>
    <p:sldId id="402" r:id="rId22"/>
    <p:sldId id="420" r:id="rId23"/>
    <p:sldId id="417" r:id="rId24"/>
    <p:sldId id="421" r:id="rId25"/>
    <p:sldId id="391" r:id="rId26"/>
    <p:sldId id="423" r:id="rId27"/>
    <p:sldId id="395" r:id="rId28"/>
  </p:sldIdLst>
  <p:sldSz cx="24384000" cy="13716000"/>
  <p:notesSz cx="6783388" cy="9926638"/>
  <p:embeddedFontLst>
    <p:embeddedFont>
      <p:font typeface="Calibri" panose="020F0502020204030204" pitchFamily="34" charset="0"/>
      <p:regular r:id="rId31"/>
      <p:bold r:id="rId32"/>
      <p:italic r:id="rId33"/>
      <p:boldItalic r:id="rId34"/>
    </p:embeddedFont>
    <p:embeddedFont>
      <p:font typeface="Calibri Light" panose="020F0302020204030204" pitchFamily="34" charset="0"/>
      <p:regular r:id="rId35"/>
      <p:italic r:id="rId36"/>
    </p:embeddedFont>
    <p:embeddedFont>
      <p:font typeface="Georgia" panose="02040502050405020303" pitchFamily="18" charset="0"/>
      <p:regular r:id="rId37"/>
      <p:bold r:id="rId38"/>
      <p:italic r:id="rId39"/>
      <p:boldItalic r:id="rId40"/>
    </p:embeddedFont>
    <p:embeddedFont>
      <p:font typeface="Open Sans" panose="020B0606030504020204" pitchFamily="34" charset="0"/>
      <p:regular r:id="rId41"/>
      <p:bold r:id="rId42"/>
      <p:italic r:id="rId43"/>
      <p:boldItalic r:id="rId44"/>
    </p:embeddedFont>
  </p:embeddedFontLst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Open Sans"/>
        <a:ea typeface="Open Sans"/>
        <a:cs typeface="Open Sans"/>
        <a:sym typeface="Open Sans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Open Sans"/>
        <a:ea typeface="Open Sans"/>
        <a:cs typeface="Open Sans"/>
        <a:sym typeface="Open Sans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Open Sans"/>
        <a:ea typeface="Open Sans"/>
        <a:cs typeface="Open Sans"/>
        <a:sym typeface="Open Sans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Open Sans"/>
        <a:ea typeface="Open Sans"/>
        <a:cs typeface="Open Sans"/>
        <a:sym typeface="Open Sans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Open Sans"/>
        <a:ea typeface="Open Sans"/>
        <a:cs typeface="Open Sans"/>
        <a:sym typeface="Open Sans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Open Sans"/>
        <a:ea typeface="Open Sans"/>
        <a:cs typeface="Open Sans"/>
        <a:sym typeface="Open Sans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Open Sans"/>
        <a:ea typeface="Open Sans"/>
        <a:cs typeface="Open Sans"/>
        <a:sym typeface="Open Sans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Open Sans"/>
        <a:ea typeface="Open Sans"/>
        <a:cs typeface="Open Sans"/>
        <a:sym typeface="Open Sans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Open Sans"/>
        <a:ea typeface="Open Sans"/>
        <a:cs typeface="Open Sans"/>
        <a:sym typeface="Open Sans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endan O'Connor" initials="BOC" lastIdx="16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FB6BD"/>
    <a:srgbClr val="00A685"/>
    <a:srgbClr val="0090D4"/>
    <a:srgbClr val="D9C69B"/>
    <a:srgbClr val="004D45"/>
    <a:srgbClr val="A3915E"/>
    <a:srgbClr val="00A60B"/>
    <a:srgbClr val="007785"/>
    <a:srgbClr val="00A647"/>
    <a:srgbClr val="FF9B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5" autoAdjust="0"/>
    <p:restoredTop sz="81250" autoAdjust="0"/>
  </p:normalViewPr>
  <p:slideViewPr>
    <p:cSldViewPr snapToGrid="0">
      <p:cViewPr varScale="1">
        <p:scale>
          <a:sx n="48" d="100"/>
          <a:sy n="48" d="100"/>
        </p:scale>
        <p:origin x="72" y="384"/>
      </p:cViewPr>
      <p:guideLst>
        <p:guide orient="horz" pos="4320"/>
        <p:guide pos="76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 /><Relationship Id="rId18" Type="http://schemas.openxmlformats.org/officeDocument/2006/relationships/slide" Target="slides/slide11.xml" /><Relationship Id="rId26" Type="http://schemas.openxmlformats.org/officeDocument/2006/relationships/slide" Target="slides/slide19.xml" /><Relationship Id="rId39" Type="http://schemas.openxmlformats.org/officeDocument/2006/relationships/font" Target="fonts/font9.fntdata" /><Relationship Id="rId3" Type="http://schemas.openxmlformats.org/officeDocument/2006/relationships/customXml" Target="../customXml/item3.xml" /><Relationship Id="rId21" Type="http://schemas.openxmlformats.org/officeDocument/2006/relationships/slide" Target="slides/slide14.xml" /><Relationship Id="rId34" Type="http://schemas.openxmlformats.org/officeDocument/2006/relationships/font" Target="fonts/font4.fntdata" /><Relationship Id="rId42" Type="http://schemas.openxmlformats.org/officeDocument/2006/relationships/font" Target="fonts/font12.fntdata" /><Relationship Id="rId47" Type="http://schemas.openxmlformats.org/officeDocument/2006/relationships/viewProps" Target="viewProps.xml" /><Relationship Id="rId7" Type="http://schemas.openxmlformats.org/officeDocument/2006/relationships/slideMaster" Target="slideMasters/slideMaster1.xml" /><Relationship Id="rId12" Type="http://schemas.openxmlformats.org/officeDocument/2006/relationships/slide" Target="slides/slide5.xml" /><Relationship Id="rId17" Type="http://schemas.openxmlformats.org/officeDocument/2006/relationships/slide" Target="slides/slide10.xml" /><Relationship Id="rId25" Type="http://schemas.openxmlformats.org/officeDocument/2006/relationships/slide" Target="slides/slide18.xml" /><Relationship Id="rId33" Type="http://schemas.openxmlformats.org/officeDocument/2006/relationships/font" Target="fonts/font3.fntdata" /><Relationship Id="rId38" Type="http://schemas.openxmlformats.org/officeDocument/2006/relationships/font" Target="fonts/font8.fntdata" /><Relationship Id="rId46" Type="http://schemas.openxmlformats.org/officeDocument/2006/relationships/presProps" Target="presProps.xml" /><Relationship Id="rId2" Type="http://schemas.openxmlformats.org/officeDocument/2006/relationships/customXml" Target="../customXml/item2.xml" /><Relationship Id="rId16" Type="http://schemas.openxmlformats.org/officeDocument/2006/relationships/slide" Target="slides/slide9.xml" /><Relationship Id="rId20" Type="http://schemas.openxmlformats.org/officeDocument/2006/relationships/slide" Target="slides/slide13.xml" /><Relationship Id="rId29" Type="http://schemas.openxmlformats.org/officeDocument/2006/relationships/notesMaster" Target="notesMasters/notesMaster1.xml" /><Relationship Id="rId41" Type="http://schemas.openxmlformats.org/officeDocument/2006/relationships/font" Target="fonts/font11.fntdata" /><Relationship Id="rId1" Type="http://schemas.openxmlformats.org/officeDocument/2006/relationships/customXml" Target="../customXml/item1.xml" /><Relationship Id="rId6" Type="http://schemas.openxmlformats.org/officeDocument/2006/relationships/customXml" Target="../customXml/item6.xml" /><Relationship Id="rId11" Type="http://schemas.openxmlformats.org/officeDocument/2006/relationships/slide" Target="slides/slide4.xml" /><Relationship Id="rId24" Type="http://schemas.openxmlformats.org/officeDocument/2006/relationships/slide" Target="slides/slide17.xml" /><Relationship Id="rId32" Type="http://schemas.openxmlformats.org/officeDocument/2006/relationships/font" Target="fonts/font2.fntdata" /><Relationship Id="rId37" Type="http://schemas.openxmlformats.org/officeDocument/2006/relationships/font" Target="fonts/font7.fntdata" /><Relationship Id="rId40" Type="http://schemas.openxmlformats.org/officeDocument/2006/relationships/font" Target="fonts/font10.fntdata" /><Relationship Id="rId45" Type="http://schemas.openxmlformats.org/officeDocument/2006/relationships/commentAuthors" Target="commentAuthors.xml" /><Relationship Id="rId5" Type="http://schemas.openxmlformats.org/officeDocument/2006/relationships/customXml" Target="../customXml/item5.xml" /><Relationship Id="rId15" Type="http://schemas.openxmlformats.org/officeDocument/2006/relationships/slide" Target="slides/slide8.xml" /><Relationship Id="rId23" Type="http://schemas.openxmlformats.org/officeDocument/2006/relationships/slide" Target="slides/slide16.xml" /><Relationship Id="rId28" Type="http://schemas.openxmlformats.org/officeDocument/2006/relationships/slide" Target="slides/slide21.xml" /><Relationship Id="rId36" Type="http://schemas.openxmlformats.org/officeDocument/2006/relationships/font" Target="fonts/font6.fntdata" /><Relationship Id="rId49" Type="http://schemas.openxmlformats.org/officeDocument/2006/relationships/tableStyles" Target="tableStyles.xml" /><Relationship Id="rId10" Type="http://schemas.openxmlformats.org/officeDocument/2006/relationships/slide" Target="slides/slide3.xml" /><Relationship Id="rId19" Type="http://schemas.openxmlformats.org/officeDocument/2006/relationships/slide" Target="slides/slide12.xml" /><Relationship Id="rId31" Type="http://schemas.openxmlformats.org/officeDocument/2006/relationships/font" Target="fonts/font1.fntdata" /><Relationship Id="rId44" Type="http://schemas.openxmlformats.org/officeDocument/2006/relationships/font" Target="fonts/font14.fntdata" /><Relationship Id="rId4" Type="http://schemas.openxmlformats.org/officeDocument/2006/relationships/customXml" Target="../customXml/item4.xml" /><Relationship Id="rId9" Type="http://schemas.openxmlformats.org/officeDocument/2006/relationships/slide" Target="slides/slide2.xml" /><Relationship Id="rId14" Type="http://schemas.openxmlformats.org/officeDocument/2006/relationships/slide" Target="slides/slide7.xml" /><Relationship Id="rId22" Type="http://schemas.openxmlformats.org/officeDocument/2006/relationships/slide" Target="slides/slide15.xml" /><Relationship Id="rId27" Type="http://schemas.openxmlformats.org/officeDocument/2006/relationships/slide" Target="slides/slide20.xml" /><Relationship Id="rId30" Type="http://schemas.openxmlformats.org/officeDocument/2006/relationships/handoutMaster" Target="handoutMasters/handoutMaster1.xml" /><Relationship Id="rId35" Type="http://schemas.openxmlformats.org/officeDocument/2006/relationships/font" Target="fonts/font5.fntdata" /><Relationship Id="rId43" Type="http://schemas.openxmlformats.org/officeDocument/2006/relationships/font" Target="fonts/font13.fntdata" /><Relationship Id="rId48" Type="http://schemas.openxmlformats.org/officeDocument/2006/relationships/theme" Target="theme/theme1.xml" /><Relationship Id="rId8" Type="http://schemas.openxmlformats.org/officeDocument/2006/relationships/slide" Target="slides/slide1.xml" 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 /><Relationship Id="rId2" Type="http://schemas.microsoft.com/office/2011/relationships/chartColorStyle" Target="colors1.xml" /><Relationship Id="rId1" Type="http://schemas.microsoft.com/office/2011/relationships/chartStyle" Target="style1.xml" 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 /><Relationship Id="rId2" Type="http://schemas.microsoft.com/office/2011/relationships/chartColorStyle" Target="colors2.xml" /><Relationship Id="rId1" Type="http://schemas.microsoft.com/office/2011/relationships/chartStyle" Target="style2.xml" /><Relationship Id="rId4" Type="http://schemas.openxmlformats.org/officeDocument/2006/relationships/chartUserShapes" Target="../drawings/drawing1.xml" 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 /><Relationship Id="rId2" Type="http://schemas.microsoft.com/office/2011/relationships/chartColorStyle" Target="colors3.xml" /><Relationship Id="rId1" Type="http://schemas.microsoft.com/office/2011/relationships/chartStyle" Target="style3.xml" /><Relationship Id="rId4" Type="http://schemas.openxmlformats.org/officeDocument/2006/relationships/chartUserShapes" Target="../drawings/drawing2.xml" 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 /><Relationship Id="rId2" Type="http://schemas.microsoft.com/office/2011/relationships/chartColorStyle" Target="colors4.xml" /><Relationship Id="rId1" Type="http://schemas.microsoft.com/office/2011/relationships/chartStyle" Target="style4.xml" 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 /><Relationship Id="rId2" Type="http://schemas.microsoft.com/office/2011/relationships/chartColorStyle" Target="colors5.xml" /><Relationship Id="rId1" Type="http://schemas.microsoft.com/office/2011/relationships/chartStyle" Target="style5.xml" 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 /><Relationship Id="rId2" Type="http://schemas.microsoft.com/office/2011/relationships/chartColorStyle" Target="colors6.xml" /><Relationship Id="rId1" Type="http://schemas.microsoft.com/office/2011/relationships/chartStyle" Target="style6.xml" 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 /><Relationship Id="rId2" Type="http://schemas.microsoft.com/office/2011/relationships/chartColorStyle" Target="colors7.xml" /><Relationship Id="rId1" Type="http://schemas.microsoft.com/office/2011/relationships/chartStyle" Target="style7.xml" /><Relationship Id="rId4" Type="http://schemas.openxmlformats.org/officeDocument/2006/relationships/chartUserShapes" Target="../drawings/drawing3.xml" 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 /><Relationship Id="rId2" Type="http://schemas.microsoft.com/office/2011/relationships/chartColorStyle" Target="colors8.xml" /><Relationship Id="rId1" Type="http://schemas.microsoft.com/office/2011/relationships/chartStyle" Target="style8.xml" 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 /><Relationship Id="rId2" Type="http://schemas.microsoft.com/office/2011/relationships/chartColorStyle" Target="colors9.xml" /><Relationship Id="rId1" Type="http://schemas.microsoft.com/office/2011/relationships/chartStyle" Target="style9.xml" 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 /><Relationship Id="rId2" Type="http://schemas.microsoft.com/office/2011/relationships/chartColorStyle" Target="colors10.xml" /><Relationship Id="rId1" Type="http://schemas.microsoft.com/office/2011/relationships/chartStyle" Target="style10.xml" /><Relationship Id="rId4" Type="http://schemas.openxmlformats.org/officeDocument/2006/relationships/chartUserShapes" Target="../drawings/drawing4.xml" 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 /><Relationship Id="rId2" Type="http://schemas.microsoft.com/office/2011/relationships/chartColorStyle" Target="colors11.xml" /><Relationship Id="rId1" Type="http://schemas.microsoft.com/office/2011/relationships/chartStyle" Target="style11.xml" /><Relationship Id="rId4" Type="http://schemas.openxmlformats.org/officeDocument/2006/relationships/chartUserShapes" Target="../drawings/drawing5.xml" 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 /><Relationship Id="rId2" Type="http://schemas.microsoft.com/office/2011/relationships/chartColorStyle" Target="colors12.xml" /><Relationship Id="rId1" Type="http://schemas.microsoft.com/office/2011/relationships/chartStyle" Target="style12.xml" /><Relationship Id="rId4" Type="http://schemas.openxmlformats.org/officeDocument/2006/relationships/chartUserShapes" Target="../drawings/drawing6.xml" 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 /><Relationship Id="rId2" Type="http://schemas.microsoft.com/office/2011/relationships/chartColorStyle" Target="colors13.xml" /><Relationship Id="rId1" Type="http://schemas.microsoft.com/office/2011/relationships/chartStyle" Target="style13.xml" /><Relationship Id="rId4" Type="http://schemas.openxmlformats.org/officeDocument/2006/relationships/chartUserShapes" Target="../drawings/drawing7.xml" 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 /><Relationship Id="rId2" Type="http://schemas.microsoft.com/office/2011/relationships/chartColorStyle" Target="colors14.xml" /><Relationship Id="rId1" Type="http://schemas.microsoft.com/office/2011/relationships/chartStyle" Target="style14.xml" /><Relationship Id="rId4" Type="http://schemas.openxmlformats.org/officeDocument/2006/relationships/chartUserShapes" Target="../drawings/drawing8.xml" 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 /><Relationship Id="rId2" Type="http://schemas.microsoft.com/office/2011/relationships/chartColorStyle" Target="colors15.xml" /><Relationship Id="rId1" Type="http://schemas.microsoft.com/office/2011/relationships/chartStyle" Target="style15.xml" /><Relationship Id="rId4" Type="http://schemas.openxmlformats.org/officeDocument/2006/relationships/chartUserShapes" Target="../drawings/drawing9.xml" 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 /><Relationship Id="rId2" Type="http://schemas.microsoft.com/office/2011/relationships/chartColorStyle" Target="colors16.xml" /><Relationship Id="rId1" Type="http://schemas.microsoft.com/office/2011/relationships/chartStyle" Target="style16.xml" /><Relationship Id="rId4" Type="http://schemas.openxmlformats.org/officeDocument/2006/relationships/oleObject" Target="../embeddings/oleObject3.bin" 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 /><Relationship Id="rId2" Type="http://schemas.microsoft.com/office/2011/relationships/chartColorStyle" Target="colors17.xml" /><Relationship Id="rId1" Type="http://schemas.microsoft.com/office/2011/relationships/chartStyle" Target="style17.xml" /><Relationship Id="rId5" Type="http://schemas.openxmlformats.org/officeDocument/2006/relationships/chartUserShapes" Target="../drawings/drawing10.xml" /><Relationship Id="rId4" Type="http://schemas.openxmlformats.org/officeDocument/2006/relationships/package" Target="../embeddings/Microsoft_Excel_Worksheet13.xlsx" 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 /><Relationship Id="rId2" Type="http://schemas.microsoft.com/office/2011/relationships/chartColorStyle" Target="colors18.xml" /><Relationship Id="rId1" Type="http://schemas.microsoft.com/office/2011/relationships/chartStyle" Target="style18.xml" /><Relationship Id="rId4" Type="http://schemas.openxmlformats.org/officeDocument/2006/relationships/chartUserShapes" Target="../drawings/drawing11.xml" 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 /><Relationship Id="rId2" Type="http://schemas.microsoft.com/office/2011/relationships/chartColorStyle" Target="colors19.xml" /><Relationship Id="rId1" Type="http://schemas.microsoft.com/office/2011/relationships/chartStyle" Target="style19.xml" 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 /><Relationship Id="rId2" Type="http://schemas.microsoft.com/office/2011/relationships/chartColorStyle" Target="colors20.xml" /><Relationship Id="rId1" Type="http://schemas.microsoft.com/office/2011/relationships/chartStyle" Target="style20.xml" 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 /><Relationship Id="rId2" Type="http://schemas.microsoft.com/office/2011/relationships/chartColorStyle" Target="colors21.xml" /><Relationship Id="rId1" Type="http://schemas.microsoft.com/office/2011/relationships/chartStyle" Target="style21.xml" /><Relationship Id="rId5" Type="http://schemas.openxmlformats.org/officeDocument/2006/relationships/chartUserShapes" Target="../drawings/drawing12.xml" /><Relationship Id="rId4" Type="http://schemas.openxmlformats.org/officeDocument/2006/relationships/oleObject" Target="../embeddings/oleObject4.bin" 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 /><Relationship Id="rId2" Type="http://schemas.microsoft.com/office/2011/relationships/chartColorStyle" Target="colors22.xml" /><Relationship Id="rId1" Type="http://schemas.microsoft.com/office/2011/relationships/chartStyle" Target="style22.xml" /><Relationship Id="rId5" Type="http://schemas.openxmlformats.org/officeDocument/2006/relationships/chartUserShapes" Target="../drawings/drawing13.xml" /><Relationship Id="rId4" Type="http://schemas.openxmlformats.org/officeDocument/2006/relationships/oleObject" Target="../embeddings/oleObject5.bin" 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 /><Relationship Id="rId2" Type="http://schemas.microsoft.com/office/2011/relationships/chartColorStyle" Target="colors23.xml" /><Relationship Id="rId1" Type="http://schemas.microsoft.com/office/2011/relationships/chartStyle" Target="style23.xml" /><Relationship Id="rId4" Type="http://schemas.openxmlformats.org/officeDocument/2006/relationships/chartUserShapes" Target="../drawings/drawing14.xml" 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 /><Relationship Id="rId2" Type="http://schemas.microsoft.com/office/2011/relationships/chartColorStyle" Target="colors24.xml" /><Relationship Id="rId1" Type="http://schemas.microsoft.com/office/2011/relationships/chartStyle" Target="style24.xml" /><Relationship Id="rId4" Type="http://schemas.openxmlformats.org/officeDocument/2006/relationships/chartUserShapes" Target="../drawings/drawing15.xml" 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 /><Relationship Id="rId2" Type="http://schemas.microsoft.com/office/2011/relationships/chartColorStyle" Target="colors25.xml" /><Relationship Id="rId1" Type="http://schemas.microsoft.com/office/2011/relationships/chartStyle" Target="style25.xml" /><Relationship Id="rId4" Type="http://schemas.openxmlformats.org/officeDocument/2006/relationships/chartUserShapes" Target="../drawings/drawing16.xml" 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4915510792204575E-2"/>
          <c:y val="8.1085046915766304E-2"/>
          <c:w val="0.92658917577539401"/>
          <c:h val="0.8774884183846858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'Sectoral Breakdown Overtime '!$V$2</c:f>
              <c:strCache>
                <c:ptCount val="1"/>
                <c:pt idx="0">
                  <c:v>Agriculture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'Sectoral Breakdown Overtime '!$U$3:$U$8</c:f>
              <c:numCache>
                <c:formatCode>General</c:formatCode>
                <c:ptCount val="6"/>
                <c:pt idx="0">
                  <c:v>1970</c:v>
                </c:pt>
                <c:pt idx="1">
                  <c:v>1980</c:v>
                </c:pt>
                <c:pt idx="2">
                  <c:v>1990</c:v>
                </c:pt>
                <c:pt idx="3">
                  <c:v>2000</c:v>
                </c:pt>
                <c:pt idx="4">
                  <c:v>2010</c:v>
                </c:pt>
                <c:pt idx="5">
                  <c:v>2020</c:v>
                </c:pt>
              </c:numCache>
            </c:numRef>
          </c:cat>
          <c:val>
            <c:numRef>
              <c:f>'Sectoral Breakdown Overtime '!$V$3:$V$8</c:f>
              <c:numCache>
                <c:formatCode>0.0%</c:formatCode>
                <c:ptCount val="6"/>
                <c:pt idx="0">
                  <c:v>0.15320910973084886</c:v>
                </c:pt>
                <c:pt idx="1">
                  <c:v>0.10519274186804917</c:v>
                </c:pt>
                <c:pt idx="2">
                  <c:v>9.0702397914329894E-2</c:v>
                </c:pt>
                <c:pt idx="3">
                  <c:v>2.810057483147926E-2</c:v>
                </c:pt>
                <c:pt idx="4">
                  <c:v>1.0499756889233477E-2</c:v>
                </c:pt>
                <c:pt idx="5">
                  <c:v>9.8292896979305273E-3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98-4926-AB34-3FB52B0D23E3}"/>
            </c:ext>
          </c:extLst>
        </c:ser>
        <c:ser>
          <c:idx val="1"/>
          <c:order val="1"/>
          <c:tx>
            <c:strRef>
              <c:f>'Sectoral Breakdown Overtime '!$W$2</c:f>
              <c:strCache>
                <c:ptCount val="1"/>
                <c:pt idx="0">
                  <c:v>Industry (Incl. Construction)</c:v>
                </c:pt>
              </c:strCache>
            </c:strRef>
          </c:tx>
          <c:spPr>
            <a:solidFill>
              <a:srgbClr val="D9C69B"/>
            </a:solidFill>
            <a:ln>
              <a:noFill/>
            </a:ln>
            <a:effectLst/>
          </c:spPr>
          <c:invertIfNegative val="0"/>
          <c:cat>
            <c:numRef>
              <c:f>'Sectoral Breakdown Overtime '!$U$3:$U$8</c:f>
              <c:numCache>
                <c:formatCode>General</c:formatCode>
                <c:ptCount val="6"/>
                <c:pt idx="0">
                  <c:v>1970</c:v>
                </c:pt>
                <c:pt idx="1">
                  <c:v>1980</c:v>
                </c:pt>
                <c:pt idx="2">
                  <c:v>1990</c:v>
                </c:pt>
                <c:pt idx="3">
                  <c:v>2000</c:v>
                </c:pt>
                <c:pt idx="4">
                  <c:v>2010</c:v>
                </c:pt>
                <c:pt idx="5">
                  <c:v>2020</c:v>
                </c:pt>
              </c:numCache>
            </c:numRef>
          </c:cat>
          <c:val>
            <c:numRef>
              <c:f>'Sectoral Breakdown Overtime '!$W$3:$W$8</c:f>
              <c:numCache>
                <c:formatCode>0%</c:formatCode>
                <c:ptCount val="6"/>
                <c:pt idx="0">
                  <c:v>0.33229813664596275</c:v>
                </c:pt>
                <c:pt idx="1">
                  <c:v>0.34283802993561335</c:v>
                </c:pt>
                <c:pt idx="2">
                  <c:v>0.34546942735016822</c:v>
                </c:pt>
                <c:pt idx="3">
                  <c:v>0.35334560191886194</c:v>
                </c:pt>
                <c:pt idx="4">
                  <c:v>0.25669868720186079</c:v>
                </c:pt>
                <c:pt idx="5">
                  <c:v>0.39586388472100331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B98-4926-AB34-3FB52B0D23E3}"/>
            </c:ext>
          </c:extLst>
        </c:ser>
        <c:ser>
          <c:idx val="2"/>
          <c:order val="2"/>
          <c:tx>
            <c:strRef>
              <c:f>'Sectoral Breakdown Overtime '!$X$2</c:f>
              <c:strCache>
                <c:ptCount val="1"/>
                <c:pt idx="0">
                  <c:v>Distribution, transport and communication</c:v>
                </c:pt>
              </c:strCache>
            </c:strRef>
          </c:tx>
          <c:spPr>
            <a:solidFill>
              <a:srgbClr val="00A685"/>
            </a:solidFill>
            <a:ln>
              <a:noFill/>
            </a:ln>
            <a:effectLst/>
          </c:spPr>
          <c:invertIfNegative val="0"/>
          <c:cat>
            <c:numRef>
              <c:f>'Sectoral Breakdown Overtime '!$U$3:$U$8</c:f>
              <c:numCache>
                <c:formatCode>General</c:formatCode>
                <c:ptCount val="6"/>
                <c:pt idx="0">
                  <c:v>1970</c:v>
                </c:pt>
                <c:pt idx="1">
                  <c:v>1980</c:v>
                </c:pt>
                <c:pt idx="2">
                  <c:v>1990</c:v>
                </c:pt>
                <c:pt idx="3">
                  <c:v>2000</c:v>
                </c:pt>
                <c:pt idx="4">
                  <c:v>2010</c:v>
                </c:pt>
                <c:pt idx="5">
                  <c:v>2020</c:v>
                </c:pt>
              </c:numCache>
            </c:numRef>
          </c:cat>
          <c:val>
            <c:numRef>
              <c:f>'Sectoral Breakdown Overtime '!$X$3:$X$8</c:f>
              <c:numCache>
                <c:formatCode>0%</c:formatCode>
                <c:ptCount val="6"/>
                <c:pt idx="0">
                  <c:v>0.18995859213250518</c:v>
                </c:pt>
                <c:pt idx="1">
                  <c:v>0.17794129943975248</c:v>
                </c:pt>
                <c:pt idx="2">
                  <c:v>0.18686149089035076</c:v>
                </c:pt>
                <c:pt idx="3">
                  <c:v>0.17394855465034531</c:v>
                </c:pt>
                <c:pt idx="4">
                  <c:v>0.1635478402565147</c:v>
                </c:pt>
                <c:pt idx="5">
                  <c:v>8.7382158933272933E-2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B98-4926-AB34-3FB52B0D23E3}"/>
            </c:ext>
          </c:extLst>
        </c:ser>
        <c:ser>
          <c:idx val="3"/>
          <c:order val="3"/>
          <c:tx>
            <c:strRef>
              <c:f>'Sectoral Breakdown Overtime '!$Y$2</c:f>
              <c:strCache>
                <c:ptCount val="1"/>
                <c:pt idx="0">
                  <c:v>Other Services</c:v>
                </c:pt>
              </c:strCache>
            </c:strRef>
          </c:tx>
          <c:spPr>
            <a:solidFill>
              <a:srgbClr val="AFB6BD"/>
            </a:solidFill>
            <a:ln>
              <a:noFill/>
            </a:ln>
            <a:effectLst/>
          </c:spPr>
          <c:invertIfNegative val="0"/>
          <c:cat>
            <c:numRef>
              <c:f>'Sectoral Breakdown Overtime '!$U$3:$U$8</c:f>
              <c:numCache>
                <c:formatCode>General</c:formatCode>
                <c:ptCount val="6"/>
                <c:pt idx="0">
                  <c:v>1970</c:v>
                </c:pt>
                <c:pt idx="1">
                  <c:v>1980</c:v>
                </c:pt>
                <c:pt idx="2">
                  <c:v>1990</c:v>
                </c:pt>
                <c:pt idx="3">
                  <c:v>2000</c:v>
                </c:pt>
                <c:pt idx="4">
                  <c:v>2010</c:v>
                </c:pt>
                <c:pt idx="5">
                  <c:v>2020</c:v>
                </c:pt>
              </c:numCache>
            </c:numRef>
          </c:cat>
          <c:val>
            <c:numRef>
              <c:f>'Sectoral Breakdown Overtime '!$Y$3:$Y$8</c:f>
              <c:numCache>
                <c:formatCode>0.0%</c:formatCode>
                <c:ptCount val="6"/>
                <c:pt idx="0">
                  <c:v>0.32453416149068315</c:v>
                </c:pt>
                <c:pt idx="1">
                  <c:v>0.37402792875658497</c:v>
                </c:pt>
                <c:pt idx="2">
                  <c:v>0.37696668384515108</c:v>
                </c:pt>
                <c:pt idx="3">
                  <c:v>0.44460526859931349</c:v>
                </c:pt>
                <c:pt idx="4">
                  <c:v>0.56925371565239102</c:v>
                </c:pt>
                <c:pt idx="5">
                  <c:v>0.50692466664779323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B98-4926-AB34-3FB52B0D23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882579720"/>
        <c:axId val="882571520"/>
      </c:barChart>
      <c:catAx>
        <c:axId val="88257972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rgbClr val="004D45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882571520"/>
        <c:crosses val="autoZero"/>
        <c:auto val="1"/>
        <c:lblAlgn val="ctr"/>
        <c:lblOffset val="100"/>
        <c:noMultiLvlLbl val="0"/>
      </c:catAx>
      <c:valAx>
        <c:axId val="882571520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rgbClr val="004D45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882579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4.6274424030329506E-3"/>
          <c:w val="0.98790461670572127"/>
          <c:h val="5.686718567016221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rgbClr val="004D45"/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rgbClr val="004D45"/>
          </a:solidFill>
        </a:defRPr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755358185982359E-2"/>
          <c:y val="9.9516351177327489E-2"/>
          <c:w val="0.93303007931058302"/>
          <c:h val="0.87051968445448547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'Business Concentration '!$Y$7:$Y$11</c:f>
              <c:strCache>
                <c:ptCount val="5"/>
                <c:pt idx="0">
                  <c:v>Turnover</c:v>
                </c:pt>
                <c:pt idx="1">
                  <c:v>Goods Imports</c:v>
                </c:pt>
                <c:pt idx="2">
                  <c:v>Goods Exports </c:v>
                </c:pt>
                <c:pt idx="3">
                  <c:v>Service Exports</c:v>
                </c:pt>
                <c:pt idx="4">
                  <c:v>Service Imports</c:v>
                </c:pt>
              </c:strCache>
            </c:strRef>
          </c:cat>
          <c:val>
            <c:numRef>
              <c:f>'Business Concentration '!$Z$7:$Z$11</c:f>
              <c:numCache>
                <c:formatCode>0.0%</c:formatCode>
                <c:ptCount val="5"/>
                <c:pt idx="0">
                  <c:v>0.46400000000000002</c:v>
                </c:pt>
                <c:pt idx="1">
                  <c:v>0.40735015107758543</c:v>
                </c:pt>
                <c:pt idx="2">
                  <c:v>0.72139075492554183</c:v>
                </c:pt>
                <c:pt idx="3" formatCode="0%">
                  <c:v>0.72371983454912625</c:v>
                </c:pt>
                <c:pt idx="4" formatCode="0%">
                  <c:v>0.82987757835096931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98-4270-BD24-83B7782639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972202712"/>
        <c:axId val="972203040"/>
      </c:barChart>
      <c:catAx>
        <c:axId val="97220271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rgbClr val="004D45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972203040"/>
        <c:crosses val="autoZero"/>
        <c:auto val="1"/>
        <c:lblAlgn val="ctr"/>
        <c:lblOffset val="100"/>
        <c:noMultiLvlLbl val="0"/>
      </c:catAx>
      <c:valAx>
        <c:axId val="972203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rgbClr val="004D45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9722027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rgbClr val="004D45"/>
          </a:solidFill>
        </a:defRPr>
      </a:pPr>
      <a:endParaRPr lang="fr-FR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7761919344101691E-2"/>
          <c:y val="7.1590916902827137E-2"/>
          <c:w val="0.93721181049775892"/>
          <c:h val="0.82451593469997286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'FY076.20230601T100641'!$C$15</c:f>
              <c:strCache>
                <c:ptCount val="1"/>
                <c:pt idx="0">
                  <c:v>none / primary</c:v>
                </c:pt>
              </c:strCache>
            </c:strRef>
          </c:tx>
          <c:spPr>
            <a:solidFill>
              <a:srgbClr val="A3915E"/>
            </a:solidFill>
            <a:ln>
              <a:noFill/>
            </a:ln>
            <a:effectLst/>
          </c:spPr>
          <c:invertIfNegative val="0"/>
          <c:cat>
            <c:strRef>
              <c:f>'FY076.20230601T100641'!$D$14:$BL$14</c:f>
              <c:strCache>
                <c:ptCount val="61"/>
                <c:pt idx="0">
                  <c:v>25</c:v>
                </c:pt>
                <c:pt idx="1">
                  <c:v>26</c:v>
                </c:pt>
                <c:pt idx="2">
                  <c:v>27</c:v>
                </c:pt>
                <c:pt idx="3">
                  <c:v>28</c:v>
                </c:pt>
                <c:pt idx="4">
                  <c:v>29</c:v>
                </c:pt>
                <c:pt idx="5">
                  <c:v>30</c:v>
                </c:pt>
                <c:pt idx="6">
                  <c:v>31</c:v>
                </c:pt>
                <c:pt idx="7">
                  <c:v>32</c:v>
                </c:pt>
                <c:pt idx="8">
                  <c:v>33</c:v>
                </c:pt>
                <c:pt idx="9">
                  <c:v>34</c:v>
                </c:pt>
                <c:pt idx="10">
                  <c:v>35</c:v>
                </c:pt>
                <c:pt idx="11">
                  <c:v>36</c:v>
                </c:pt>
                <c:pt idx="12">
                  <c:v>37</c:v>
                </c:pt>
                <c:pt idx="13">
                  <c:v>38</c:v>
                </c:pt>
                <c:pt idx="14">
                  <c:v>39</c:v>
                </c:pt>
                <c:pt idx="15">
                  <c:v>40</c:v>
                </c:pt>
                <c:pt idx="16">
                  <c:v>41</c:v>
                </c:pt>
                <c:pt idx="17">
                  <c:v>42</c:v>
                </c:pt>
                <c:pt idx="18">
                  <c:v>43</c:v>
                </c:pt>
                <c:pt idx="19">
                  <c:v>44</c:v>
                </c:pt>
                <c:pt idx="20">
                  <c:v>45</c:v>
                </c:pt>
                <c:pt idx="21">
                  <c:v>46</c:v>
                </c:pt>
                <c:pt idx="22">
                  <c:v>47</c:v>
                </c:pt>
                <c:pt idx="23">
                  <c:v>48</c:v>
                </c:pt>
                <c:pt idx="24">
                  <c:v>49</c:v>
                </c:pt>
                <c:pt idx="25">
                  <c:v>50</c:v>
                </c:pt>
                <c:pt idx="26">
                  <c:v>51</c:v>
                </c:pt>
                <c:pt idx="27">
                  <c:v>52</c:v>
                </c:pt>
                <c:pt idx="28">
                  <c:v>53</c:v>
                </c:pt>
                <c:pt idx="29">
                  <c:v>54</c:v>
                </c:pt>
                <c:pt idx="30">
                  <c:v>55</c:v>
                </c:pt>
                <c:pt idx="31">
                  <c:v>56</c:v>
                </c:pt>
                <c:pt idx="32">
                  <c:v>57</c:v>
                </c:pt>
                <c:pt idx="33">
                  <c:v>58</c:v>
                </c:pt>
                <c:pt idx="34">
                  <c:v>59</c:v>
                </c:pt>
                <c:pt idx="35">
                  <c:v>60</c:v>
                </c:pt>
                <c:pt idx="36">
                  <c:v>61</c:v>
                </c:pt>
                <c:pt idx="37">
                  <c:v>62</c:v>
                </c:pt>
                <c:pt idx="38">
                  <c:v>63</c:v>
                </c:pt>
                <c:pt idx="39">
                  <c:v>64</c:v>
                </c:pt>
                <c:pt idx="40">
                  <c:v>65</c:v>
                </c:pt>
                <c:pt idx="41">
                  <c:v>66</c:v>
                </c:pt>
                <c:pt idx="42">
                  <c:v>67</c:v>
                </c:pt>
                <c:pt idx="43">
                  <c:v>68</c:v>
                </c:pt>
                <c:pt idx="44">
                  <c:v>69</c:v>
                </c:pt>
                <c:pt idx="45">
                  <c:v>70</c:v>
                </c:pt>
                <c:pt idx="46">
                  <c:v>71</c:v>
                </c:pt>
                <c:pt idx="47">
                  <c:v>72</c:v>
                </c:pt>
                <c:pt idx="48">
                  <c:v>73</c:v>
                </c:pt>
                <c:pt idx="49">
                  <c:v>74</c:v>
                </c:pt>
                <c:pt idx="50">
                  <c:v>75</c:v>
                </c:pt>
                <c:pt idx="51">
                  <c:v>76</c:v>
                </c:pt>
                <c:pt idx="52">
                  <c:v>77</c:v>
                </c:pt>
                <c:pt idx="53">
                  <c:v>78</c:v>
                </c:pt>
                <c:pt idx="54">
                  <c:v>79</c:v>
                </c:pt>
                <c:pt idx="55">
                  <c:v>80</c:v>
                </c:pt>
                <c:pt idx="56">
                  <c:v>81</c:v>
                </c:pt>
                <c:pt idx="57">
                  <c:v>82</c:v>
                </c:pt>
                <c:pt idx="58">
                  <c:v>83</c:v>
                </c:pt>
                <c:pt idx="59">
                  <c:v>84</c:v>
                </c:pt>
                <c:pt idx="60">
                  <c:v>85+</c:v>
                </c:pt>
              </c:strCache>
            </c:strRef>
          </c:cat>
          <c:val>
            <c:numRef>
              <c:f>'FY076.20230601T100641'!$D$15:$BL$15</c:f>
              <c:numCache>
                <c:formatCode>General</c:formatCode>
                <c:ptCount val="61"/>
                <c:pt idx="0">
                  <c:v>904</c:v>
                </c:pt>
                <c:pt idx="1">
                  <c:v>960</c:v>
                </c:pt>
                <c:pt idx="2">
                  <c:v>974</c:v>
                </c:pt>
                <c:pt idx="3">
                  <c:v>1019</c:v>
                </c:pt>
                <c:pt idx="4">
                  <c:v>1037</c:v>
                </c:pt>
                <c:pt idx="5">
                  <c:v>1148</c:v>
                </c:pt>
                <c:pt idx="6">
                  <c:v>1276</c:v>
                </c:pt>
                <c:pt idx="7">
                  <c:v>1397</c:v>
                </c:pt>
                <c:pt idx="8">
                  <c:v>1368</c:v>
                </c:pt>
                <c:pt idx="9">
                  <c:v>1570</c:v>
                </c:pt>
                <c:pt idx="10">
                  <c:v>1702</c:v>
                </c:pt>
                <c:pt idx="11">
                  <c:v>1783</c:v>
                </c:pt>
                <c:pt idx="12">
                  <c:v>1887</c:v>
                </c:pt>
                <c:pt idx="13">
                  <c:v>2023</c:v>
                </c:pt>
                <c:pt idx="14">
                  <c:v>2192</c:v>
                </c:pt>
                <c:pt idx="15">
                  <c:v>2253</c:v>
                </c:pt>
                <c:pt idx="16">
                  <c:v>2413</c:v>
                </c:pt>
                <c:pt idx="17">
                  <c:v>2553</c:v>
                </c:pt>
                <c:pt idx="18">
                  <c:v>2370</c:v>
                </c:pt>
                <c:pt idx="19">
                  <c:v>2300</c:v>
                </c:pt>
                <c:pt idx="20">
                  <c:v>2427</c:v>
                </c:pt>
                <c:pt idx="21">
                  <c:v>2632</c:v>
                </c:pt>
                <c:pt idx="22">
                  <c:v>2773</c:v>
                </c:pt>
                <c:pt idx="23">
                  <c:v>2841</c:v>
                </c:pt>
                <c:pt idx="24">
                  <c:v>3008</c:v>
                </c:pt>
                <c:pt idx="25">
                  <c:v>3170</c:v>
                </c:pt>
                <c:pt idx="26">
                  <c:v>3157</c:v>
                </c:pt>
                <c:pt idx="27">
                  <c:v>3244</c:v>
                </c:pt>
                <c:pt idx="28">
                  <c:v>3144</c:v>
                </c:pt>
                <c:pt idx="29">
                  <c:v>3441</c:v>
                </c:pt>
                <c:pt idx="30">
                  <c:v>3579</c:v>
                </c:pt>
                <c:pt idx="31">
                  <c:v>3749</c:v>
                </c:pt>
                <c:pt idx="32">
                  <c:v>4242</c:v>
                </c:pt>
                <c:pt idx="33">
                  <c:v>4330</c:v>
                </c:pt>
                <c:pt idx="34">
                  <c:v>4592</c:v>
                </c:pt>
                <c:pt idx="35">
                  <c:v>4616</c:v>
                </c:pt>
                <c:pt idx="36">
                  <c:v>4986</c:v>
                </c:pt>
                <c:pt idx="37">
                  <c:v>5370</c:v>
                </c:pt>
                <c:pt idx="38">
                  <c:v>5642</c:v>
                </c:pt>
                <c:pt idx="39">
                  <c:v>6367</c:v>
                </c:pt>
                <c:pt idx="40">
                  <c:v>6942</c:v>
                </c:pt>
                <c:pt idx="41">
                  <c:v>7244</c:v>
                </c:pt>
                <c:pt idx="42">
                  <c:v>8327</c:v>
                </c:pt>
                <c:pt idx="43">
                  <c:v>8578</c:v>
                </c:pt>
                <c:pt idx="44">
                  <c:v>10086</c:v>
                </c:pt>
                <c:pt idx="45">
                  <c:v>10507</c:v>
                </c:pt>
                <c:pt idx="46">
                  <c:v>10963</c:v>
                </c:pt>
                <c:pt idx="47">
                  <c:v>11594</c:v>
                </c:pt>
                <c:pt idx="48">
                  <c:v>11998</c:v>
                </c:pt>
                <c:pt idx="49">
                  <c:v>11885</c:v>
                </c:pt>
                <c:pt idx="50">
                  <c:v>11719</c:v>
                </c:pt>
                <c:pt idx="51">
                  <c:v>11118</c:v>
                </c:pt>
                <c:pt idx="52">
                  <c:v>10159</c:v>
                </c:pt>
                <c:pt idx="53">
                  <c:v>9673</c:v>
                </c:pt>
                <c:pt idx="54">
                  <c:v>8924</c:v>
                </c:pt>
                <c:pt idx="55">
                  <c:v>7879</c:v>
                </c:pt>
                <c:pt idx="56">
                  <c:v>7467</c:v>
                </c:pt>
                <c:pt idx="57">
                  <c:v>7163</c:v>
                </c:pt>
                <c:pt idx="58">
                  <c:v>6653</c:v>
                </c:pt>
                <c:pt idx="59">
                  <c:v>5757</c:v>
                </c:pt>
                <c:pt idx="60">
                  <c:v>31374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98-4D3A-96FF-E0A5BDA87F7D}"/>
            </c:ext>
          </c:extLst>
        </c:ser>
        <c:ser>
          <c:idx val="1"/>
          <c:order val="1"/>
          <c:tx>
            <c:strRef>
              <c:f>'FY076.20230601T100641'!$C$16</c:f>
              <c:strCache>
                <c:ptCount val="1"/>
                <c:pt idx="0">
                  <c:v>junior cert</c:v>
                </c:pt>
              </c:strCache>
            </c:strRef>
          </c:tx>
          <c:spPr>
            <a:solidFill>
              <a:srgbClr val="0090D4"/>
            </a:solidFill>
            <a:ln>
              <a:noFill/>
            </a:ln>
            <a:effectLst/>
          </c:spPr>
          <c:invertIfNegative val="0"/>
          <c:cat>
            <c:strRef>
              <c:f>'FY076.20230601T100641'!$D$14:$BL$14</c:f>
              <c:strCache>
                <c:ptCount val="61"/>
                <c:pt idx="0">
                  <c:v>25</c:v>
                </c:pt>
                <c:pt idx="1">
                  <c:v>26</c:v>
                </c:pt>
                <c:pt idx="2">
                  <c:v>27</c:v>
                </c:pt>
                <c:pt idx="3">
                  <c:v>28</c:v>
                </c:pt>
                <c:pt idx="4">
                  <c:v>29</c:v>
                </c:pt>
                <c:pt idx="5">
                  <c:v>30</c:v>
                </c:pt>
                <c:pt idx="6">
                  <c:v>31</c:v>
                </c:pt>
                <c:pt idx="7">
                  <c:v>32</c:v>
                </c:pt>
                <c:pt idx="8">
                  <c:v>33</c:v>
                </c:pt>
                <c:pt idx="9">
                  <c:v>34</c:v>
                </c:pt>
                <c:pt idx="10">
                  <c:v>35</c:v>
                </c:pt>
                <c:pt idx="11">
                  <c:v>36</c:v>
                </c:pt>
                <c:pt idx="12">
                  <c:v>37</c:v>
                </c:pt>
                <c:pt idx="13">
                  <c:v>38</c:v>
                </c:pt>
                <c:pt idx="14">
                  <c:v>39</c:v>
                </c:pt>
                <c:pt idx="15">
                  <c:v>40</c:v>
                </c:pt>
                <c:pt idx="16">
                  <c:v>41</c:v>
                </c:pt>
                <c:pt idx="17">
                  <c:v>42</c:v>
                </c:pt>
                <c:pt idx="18">
                  <c:v>43</c:v>
                </c:pt>
                <c:pt idx="19">
                  <c:v>44</c:v>
                </c:pt>
                <c:pt idx="20">
                  <c:v>45</c:v>
                </c:pt>
                <c:pt idx="21">
                  <c:v>46</c:v>
                </c:pt>
                <c:pt idx="22">
                  <c:v>47</c:v>
                </c:pt>
                <c:pt idx="23">
                  <c:v>48</c:v>
                </c:pt>
                <c:pt idx="24">
                  <c:v>49</c:v>
                </c:pt>
                <c:pt idx="25">
                  <c:v>50</c:v>
                </c:pt>
                <c:pt idx="26">
                  <c:v>51</c:v>
                </c:pt>
                <c:pt idx="27">
                  <c:v>52</c:v>
                </c:pt>
                <c:pt idx="28">
                  <c:v>53</c:v>
                </c:pt>
                <c:pt idx="29">
                  <c:v>54</c:v>
                </c:pt>
                <c:pt idx="30">
                  <c:v>55</c:v>
                </c:pt>
                <c:pt idx="31">
                  <c:v>56</c:v>
                </c:pt>
                <c:pt idx="32">
                  <c:v>57</c:v>
                </c:pt>
                <c:pt idx="33">
                  <c:v>58</c:v>
                </c:pt>
                <c:pt idx="34">
                  <c:v>59</c:v>
                </c:pt>
                <c:pt idx="35">
                  <c:v>60</c:v>
                </c:pt>
                <c:pt idx="36">
                  <c:v>61</c:v>
                </c:pt>
                <c:pt idx="37">
                  <c:v>62</c:v>
                </c:pt>
                <c:pt idx="38">
                  <c:v>63</c:v>
                </c:pt>
                <c:pt idx="39">
                  <c:v>64</c:v>
                </c:pt>
                <c:pt idx="40">
                  <c:v>65</c:v>
                </c:pt>
                <c:pt idx="41">
                  <c:v>66</c:v>
                </c:pt>
                <c:pt idx="42">
                  <c:v>67</c:v>
                </c:pt>
                <c:pt idx="43">
                  <c:v>68</c:v>
                </c:pt>
                <c:pt idx="44">
                  <c:v>69</c:v>
                </c:pt>
                <c:pt idx="45">
                  <c:v>70</c:v>
                </c:pt>
                <c:pt idx="46">
                  <c:v>71</c:v>
                </c:pt>
                <c:pt idx="47">
                  <c:v>72</c:v>
                </c:pt>
                <c:pt idx="48">
                  <c:v>73</c:v>
                </c:pt>
                <c:pt idx="49">
                  <c:v>74</c:v>
                </c:pt>
                <c:pt idx="50">
                  <c:v>75</c:v>
                </c:pt>
                <c:pt idx="51">
                  <c:v>76</c:v>
                </c:pt>
                <c:pt idx="52">
                  <c:v>77</c:v>
                </c:pt>
                <c:pt idx="53">
                  <c:v>78</c:v>
                </c:pt>
                <c:pt idx="54">
                  <c:v>79</c:v>
                </c:pt>
                <c:pt idx="55">
                  <c:v>80</c:v>
                </c:pt>
                <c:pt idx="56">
                  <c:v>81</c:v>
                </c:pt>
                <c:pt idx="57">
                  <c:v>82</c:v>
                </c:pt>
                <c:pt idx="58">
                  <c:v>83</c:v>
                </c:pt>
                <c:pt idx="59">
                  <c:v>84</c:v>
                </c:pt>
                <c:pt idx="60">
                  <c:v>85+</c:v>
                </c:pt>
              </c:strCache>
            </c:strRef>
          </c:cat>
          <c:val>
            <c:numRef>
              <c:f>'FY076.20230601T100641'!$D$16:$BL$16</c:f>
              <c:numCache>
                <c:formatCode>General</c:formatCode>
                <c:ptCount val="61"/>
                <c:pt idx="0">
                  <c:v>1976</c:v>
                </c:pt>
                <c:pt idx="1">
                  <c:v>1807</c:v>
                </c:pt>
                <c:pt idx="2">
                  <c:v>2016</c:v>
                </c:pt>
                <c:pt idx="3">
                  <c:v>1923</c:v>
                </c:pt>
                <c:pt idx="4">
                  <c:v>2137</c:v>
                </c:pt>
                <c:pt idx="5">
                  <c:v>2471</c:v>
                </c:pt>
                <c:pt idx="6">
                  <c:v>2860</c:v>
                </c:pt>
                <c:pt idx="7">
                  <c:v>3171</c:v>
                </c:pt>
                <c:pt idx="8">
                  <c:v>3316</c:v>
                </c:pt>
                <c:pt idx="9">
                  <c:v>3483</c:v>
                </c:pt>
                <c:pt idx="10">
                  <c:v>3852</c:v>
                </c:pt>
                <c:pt idx="11">
                  <c:v>4090</c:v>
                </c:pt>
                <c:pt idx="12">
                  <c:v>4369</c:v>
                </c:pt>
                <c:pt idx="13">
                  <c:v>4629</c:v>
                </c:pt>
                <c:pt idx="14">
                  <c:v>5107</c:v>
                </c:pt>
                <c:pt idx="15">
                  <c:v>5355</c:v>
                </c:pt>
                <c:pt idx="16">
                  <c:v>5850</c:v>
                </c:pt>
                <c:pt idx="17">
                  <c:v>5955</c:v>
                </c:pt>
                <c:pt idx="18">
                  <c:v>5827</c:v>
                </c:pt>
                <c:pt idx="19">
                  <c:v>5656</c:v>
                </c:pt>
                <c:pt idx="20">
                  <c:v>5772</c:v>
                </c:pt>
                <c:pt idx="21">
                  <c:v>6292</c:v>
                </c:pt>
                <c:pt idx="22">
                  <c:v>6994</c:v>
                </c:pt>
                <c:pt idx="23">
                  <c:v>7845</c:v>
                </c:pt>
                <c:pt idx="24">
                  <c:v>8797</c:v>
                </c:pt>
                <c:pt idx="25">
                  <c:v>9574</c:v>
                </c:pt>
                <c:pt idx="26">
                  <c:v>9844</c:v>
                </c:pt>
                <c:pt idx="27">
                  <c:v>10260</c:v>
                </c:pt>
                <c:pt idx="28">
                  <c:v>10129</c:v>
                </c:pt>
                <c:pt idx="29">
                  <c:v>10671</c:v>
                </c:pt>
                <c:pt idx="30">
                  <c:v>10735</c:v>
                </c:pt>
                <c:pt idx="31">
                  <c:v>11138</c:v>
                </c:pt>
                <c:pt idx="32">
                  <c:v>12002</c:v>
                </c:pt>
                <c:pt idx="33">
                  <c:v>12340</c:v>
                </c:pt>
                <c:pt idx="34">
                  <c:v>12326</c:v>
                </c:pt>
                <c:pt idx="35">
                  <c:v>12393</c:v>
                </c:pt>
                <c:pt idx="36">
                  <c:v>12255</c:v>
                </c:pt>
                <c:pt idx="37">
                  <c:v>11887</c:v>
                </c:pt>
                <c:pt idx="38">
                  <c:v>11469</c:v>
                </c:pt>
                <c:pt idx="39">
                  <c:v>11270</c:v>
                </c:pt>
                <c:pt idx="40">
                  <c:v>11098</c:v>
                </c:pt>
                <c:pt idx="41">
                  <c:v>10919</c:v>
                </c:pt>
                <c:pt idx="42">
                  <c:v>10603</c:v>
                </c:pt>
                <c:pt idx="43">
                  <c:v>9998</c:v>
                </c:pt>
                <c:pt idx="44">
                  <c:v>9228</c:v>
                </c:pt>
                <c:pt idx="45">
                  <c:v>8350</c:v>
                </c:pt>
                <c:pt idx="46">
                  <c:v>8031</c:v>
                </c:pt>
                <c:pt idx="47">
                  <c:v>7888</c:v>
                </c:pt>
                <c:pt idx="48">
                  <c:v>7308</c:v>
                </c:pt>
                <c:pt idx="49">
                  <c:v>7112</c:v>
                </c:pt>
                <c:pt idx="50">
                  <c:v>6395</c:v>
                </c:pt>
                <c:pt idx="51">
                  <c:v>6232</c:v>
                </c:pt>
                <c:pt idx="52">
                  <c:v>5536</c:v>
                </c:pt>
                <c:pt idx="53">
                  <c:v>5145</c:v>
                </c:pt>
                <c:pt idx="54">
                  <c:v>4619</c:v>
                </c:pt>
                <c:pt idx="55">
                  <c:v>4032</c:v>
                </c:pt>
                <c:pt idx="56">
                  <c:v>3601</c:v>
                </c:pt>
                <c:pt idx="57">
                  <c:v>3378</c:v>
                </c:pt>
                <c:pt idx="58">
                  <c:v>3072</c:v>
                </c:pt>
                <c:pt idx="59">
                  <c:v>2686</c:v>
                </c:pt>
                <c:pt idx="60">
                  <c:v>13764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F98-4D3A-96FF-E0A5BDA87F7D}"/>
            </c:ext>
          </c:extLst>
        </c:ser>
        <c:ser>
          <c:idx val="2"/>
          <c:order val="2"/>
          <c:tx>
            <c:strRef>
              <c:f>'FY076.20230601T100641'!$C$17</c:f>
              <c:strCache>
                <c:ptCount val="1"/>
                <c:pt idx="0">
                  <c:v>leaving cert</c:v>
                </c:pt>
              </c:strCache>
            </c:strRef>
          </c:tx>
          <c:spPr>
            <a:solidFill>
              <a:srgbClr val="AFB6BD"/>
            </a:solidFill>
            <a:ln>
              <a:noFill/>
            </a:ln>
            <a:effectLst/>
          </c:spPr>
          <c:invertIfNegative val="0"/>
          <c:cat>
            <c:strRef>
              <c:f>'FY076.20230601T100641'!$D$14:$BL$14</c:f>
              <c:strCache>
                <c:ptCount val="61"/>
                <c:pt idx="0">
                  <c:v>25</c:v>
                </c:pt>
                <c:pt idx="1">
                  <c:v>26</c:v>
                </c:pt>
                <c:pt idx="2">
                  <c:v>27</c:v>
                </c:pt>
                <c:pt idx="3">
                  <c:v>28</c:v>
                </c:pt>
                <c:pt idx="4">
                  <c:v>29</c:v>
                </c:pt>
                <c:pt idx="5">
                  <c:v>30</c:v>
                </c:pt>
                <c:pt idx="6">
                  <c:v>31</c:v>
                </c:pt>
                <c:pt idx="7">
                  <c:v>32</c:v>
                </c:pt>
                <c:pt idx="8">
                  <c:v>33</c:v>
                </c:pt>
                <c:pt idx="9">
                  <c:v>34</c:v>
                </c:pt>
                <c:pt idx="10">
                  <c:v>35</c:v>
                </c:pt>
                <c:pt idx="11">
                  <c:v>36</c:v>
                </c:pt>
                <c:pt idx="12">
                  <c:v>37</c:v>
                </c:pt>
                <c:pt idx="13">
                  <c:v>38</c:v>
                </c:pt>
                <c:pt idx="14">
                  <c:v>39</c:v>
                </c:pt>
                <c:pt idx="15">
                  <c:v>40</c:v>
                </c:pt>
                <c:pt idx="16">
                  <c:v>41</c:v>
                </c:pt>
                <c:pt idx="17">
                  <c:v>42</c:v>
                </c:pt>
                <c:pt idx="18">
                  <c:v>43</c:v>
                </c:pt>
                <c:pt idx="19">
                  <c:v>44</c:v>
                </c:pt>
                <c:pt idx="20">
                  <c:v>45</c:v>
                </c:pt>
                <c:pt idx="21">
                  <c:v>46</c:v>
                </c:pt>
                <c:pt idx="22">
                  <c:v>47</c:v>
                </c:pt>
                <c:pt idx="23">
                  <c:v>48</c:v>
                </c:pt>
                <c:pt idx="24">
                  <c:v>49</c:v>
                </c:pt>
                <c:pt idx="25">
                  <c:v>50</c:v>
                </c:pt>
                <c:pt idx="26">
                  <c:v>51</c:v>
                </c:pt>
                <c:pt idx="27">
                  <c:v>52</c:v>
                </c:pt>
                <c:pt idx="28">
                  <c:v>53</c:v>
                </c:pt>
                <c:pt idx="29">
                  <c:v>54</c:v>
                </c:pt>
                <c:pt idx="30">
                  <c:v>55</c:v>
                </c:pt>
                <c:pt idx="31">
                  <c:v>56</c:v>
                </c:pt>
                <c:pt idx="32">
                  <c:v>57</c:v>
                </c:pt>
                <c:pt idx="33">
                  <c:v>58</c:v>
                </c:pt>
                <c:pt idx="34">
                  <c:v>59</c:v>
                </c:pt>
                <c:pt idx="35">
                  <c:v>60</c:v>
                </c:pt>
                <c:pt idx="36">
                  <c:v>61</c:v>
                </c:pt>
                <c:pt idx="37">
                  <c:v>62</c:v>
                </c:pt>
                <c:pt idx="38">
                  <c:v>63</c:v>
                </c:pt>
                <c:pt idx="39">
                  <c:v>64</c:v>
                </c:pt>
                <c:pt idx="40">
                  <c:v>65</c:v>
                </c:pt>
                <c:pt idx="41">
                  <c:v>66</c:v>
                </c:pt>
                <c:pt idx="42">
                  <c:v>67</c:v>
                </c:pt>
                <c:pt idx="43">
                  <c:v>68</c:v>
                </c:pt>
                <c:pt idx="44">
                  <c:v>69</c:v>
                </c:pt>
                <c:pt idx="45">
                  <c:v>70</c:v>
                </c:pt>
                <c:pt idx="46">
                  <c:v>71</c:v>
                </c:pt>
                <c:pt idx="47">
                  <c:v>72</c:v>
                </c:pt>
                <c:pt idx="48">
                  <c:v>73</c:v>
                </c:pt>
                <c:pt idx="49">
                  <c:v>74</c:v>
                </c:pt>
                <c:pt idx="50">
                  <c:v>75</c:v>
                </c:pt>
                <c:pt idx="51">
                  <c:v>76</c:v>
                </c:pt>
                <c:pt idx="52">
                  <c:v>77</c:v>
                </c:pt>
                <c:pt idx="53">
                  <c:v>78</c:v>
                </c:pt>
                <c:pt idx="54">
                  <c:v>79</c:v>
                </c:pt>
                <c:pt idx="55">
                  <c:v>80</c:v>
                </c:pt>
                <c:pt idx="56">
                  <c:v>81</c:v>
                </c:pt>
                <c:pt idx="57">
                  <c:v>82</c:v>
                </c:pt>
                <c:pt idx="58">
                  <c:v>83</c:v>
                </c:pt>
                <c:pt idx="59">
                  <c:v>84</c:v>
                </c:pt>
                <c:pt idx="60">
                  <c:v>85+</c:v>
                </c:pt>
              </c:strCache>
            </c:strRef>
          </c:cat>
          <c:val>
            <c:numRef>
              <c:f>'FY076.20230601T100641'!$D$17:$BL$17</c:f>
              <c:numCache>
                <c:formatCode>General</c:formatCode>
                <c:ptCount val="61"/>
                <c:pt idx="0">
                  <c:v>8969</c:v>
                </c:pt>
                <c:pt idx="1">
                  <c:v>8483</c:v>
                </c:pt>
                <c:pt idx="2">
                  <c:v>8360</c:v>
                </c:pt>
                <c:pt idx="3">
                  <c:v>8131</c:v>
                </c:pt>
                <c:pt idx="4">
                  <c:v>8204</c:v>
                </c:pt>
                <c:pt idx="5">
                  <c:v>8271</c:v>
                </c:pt>
                <c:pt idx="6">
                  <c:v>8497</c:v>
                </c:pt>
                <c:pt idx="7">
                  <c:v>8435</c:v>
                </c:pt>
                <c:pt idx="8">
                  <c:v>8470</c:v>
                </c:pt>
                <c:pt idx="9">
                  <c:v>8892</c:v>
                </c:pt>
                <c:pt idx="10">
                  <c:v>9343</c:v>
                </c:pt>
                <c:pt idx="11">
                  <c:v>9323</c:v>
                </c:pt>
                <c:pt idx="12">
                  <c:v>9545</c:v>
                </c:pt>
                <c:pt idx="13">
                  <c:v>9915</c:v>
                </c:pt>
                <c:pt idx="14">
                  <c:v>10487</c:v>
                </c:pt>
                <c:pt idx="15">
                  <c:v>10935</c:v>
                </c:pt>
                <c:pt idx="16">
                  <c:v>11449</c:v>
                </c:pt>
                <c:pt idx="17">
                  <c:v>11589</c:v>
                </c:pt>
                <c:pt idx="18">
                  <c:v>11433</c:v>
                </c:pt>
                <c:pt idx="19">
                  <c:v>11285</c:v>
                </c:pt>
                <c:pt idx="20">
                  <c:v>11405</c:v>
                </c:pt>
                <c:pt idx="21">
                  <c:v>11351</c:v>
                </c:pt>
                <c:pt idx="22">
                  <c:v>11318</c:v>
                </c:pt>
                <c:pt idx="23">
                  <c:v>11113</c:v>
                </c:pt>
                <c:pt idx="24">
                  <c:v>11499</c:v>
                </c:pt>
                <c:pt idx="25">
                  <c:v>11724</c:v>
                </c:pt>
                <c:pt idx="26">
                  <c:v>11941</c:v>
                </c:pt>
                <c:pt idx="27">
                  <c:v>12121</c:v>
                </c:pt>
                <c:pt idx="28">
                  <c:v>12146</c:v>
                </c:pt>
                <c:pt idx="29">
                  <c:v>12444</c:v>
                </c:pt>
                <c:pt idx="30">
                  <c:v>12457</c:v>
                </c:pt>
                <c:pt idx="31">
                  <c:v>12338</c:v>
                </c:pt>
                <c:pt idx="32">
                  <c:v>12090</c:v>
                </c:pt>
                <c:pt idx="33">
                  <c:v>11856</c:v>
                </c:pt>
                <c:pt idx="34">
                  <c:v>11971</c:v>
                </c:pt>
                <c:pt idx="35">
                  <c:v>11983</c:v>
                </c:pt>
                <c:pt idx="36">
                  <c:v>12459</c:v>
                </c:pt>
                <c:pt idx="37">
                  <c:v>11878</c:v>
                </c:pt>
                <c:pt idx="38">
                  <c:v>11193</c:v>
                </c:pt>
                <c:pt idx="39">
                  <c:v>10564</c:v>
                </c:pt>
                <c:pt idx="40">
                  <c:v>10020</c:v>
                </c:pt>
                <c:pt idx="41">
                  <c:v>9612</c:v>
                </c:pt>
                <c:pt idx="42">
                  <c:v>9435</c:v>
                </c:pt>
                <c:pt idx="43">
                  <c:v>8519</c:v>
                </c:pt>
                <c:pt idx="44">
                  <c:v>8175</c:v>
                </c:pt>
                <c:pt idx="45">
                  <c:v>7163</c:v>
                </c:pt>
                <c:pt idx="46">
                  <c:v>6677</c:v>
                </c:pt>
                <c:pt idx="47">
                  <c:v>6004</c:v>
                </c:pt>
                <c:pt idx="48">
                  <c:v>5742</c:v>
                </c:pt>
                <c:pt idx="49">
                  <c:v>5353</c:v>
                </c:pt>
                <c:pt idx="50">
                  <c:v>5014</c:v>
                </c:pt>
                <c:pt idx="51">
                  <c:v>4823</c:v>
                </c:pt>
                <c:pt idx="52">
                  <c:v>4264</c:v>
                </c:pt>
                <c:pt idx="53">
                  <c:v>3970</c:v>
                </c:pt>
                <c:pt idx="54">
                  <c:v>3742</c:v>
                </c:pt>
                <c:pt idx="55">
                  <c:v>3243</c:v>
                </c:pt>
                <c:pt idx="56">
                  <c:v>2868</c:v>
                </c:pt>
                <c:pt idx="57">
                  <c:v>2716</c:v>
                </c:pt>
                <c:pt idx="58">
                  <c:v>2432</c:v>
                </c:pt>
                <c:pt idx="59">
                  <c:v>2182</c:v>
                </c:pt>
                <c:pt idx="60">
                  <c:v>11379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F98-4D3A-96FF-E0A5BDA87F7D}"/>
            </c:ext>
          </c:extLst>
        </c:ser>
        <c:ser>
          <c:idx val="3"/>
          <c:order val="3"/>
          <c:tx>
            <c:strRef>
              <c:f>'FY076.20230601T100641'!$C$18</c:f>
              <c:strCache>
                <c:ptCount val="1"/>
                <c:pt idx="0">
                  <c:v>vocational</c:v>
                </c:pt>
              </c:strCache>
            </c:strRef>
          </c:tx>
          <c:spPr>
            <a:solidFill>
              <a:srgbClr val="00A685"/>
            </a:solidFill>
            <a:ln>
              <a:noFill/>
            </a:ln>
            <a:effectLst/>
          </c:spPr>
          <c:invertIfNegative val="0"/>
          <c:cat>
            <c:strRef>
              <c:f>'FY076.20230601T100641'!$D$14:$BL$14</c:f>
              <c:strCache>
                <c:ptCount val="61"/>
                <c:pt idx="0">
                  <c:v>25</c:v>
                </c:pt>
                <c:pt idx="1">
                  <c:v>26</c:v>
                </c:pt>
                <c:pt idx="2">
                  <c:v>27</c:v>
                </c:pt>
                <c:pt idx="3">
                  <c:v>28</c:v>
                </c:pt>
                <c:pt idx="4">
                  <c:v>29</c:v>
                </c:pt>
                <c:pt idx="5">
                  <c:v>30</c:v>
                </c:pt>
                <c:pt idx="6">
                  <c:v>31</c:v>
                </c:pt>
                <c:pt idx="7">
                  <c:v>32</c:v>
                </c:pt>
                <c:pt idx="8">
                  <c:v>33</c:v>
                </c:pt>
                <c:pt idx="9">
                  <c:v>34</c:v>
                </c:pt>
                <c:pt idx="10">
                  <c:v>35</c:v>
                </c:pt>
                <c:pt idx="11">
                  <c:v>36</c:v>
                </c:pt>
                <c:pt idx="12">
                  <c:v>37</c:v>
                </c:pt>
                <c:pt idx="13">
                  <c:v>38</c:v>
                </c:pt>
                <c:pt idx="14">
                  <c:v>39</c:v>
                </c:pt>
                <c:pt idx="15">
                  <c:v>40</c:v>
                </c:pt>
                <c:pt idx="16">
                  <c:v>41</c:v>
                </c:pt>
                <c:pt idx="17">
                  <c:v>42</c:v>
                </c:pt>
                <c:pt idx="18">
                  <c:v>43</c:v>
                </c:pt>
                <c:pt idx="19">
                  <c:v>44</c:v>
                </c:pt>
                <c:pt idx="20">
                  <c:v>45</c:v>
                </c:pt>
                <c:pt idx="21">
                  <c:v>46</c:v>
                </c:pt>
                <c:pt idx="22">
                  <c:v>47</c:v>
                </c:pt>
                <c:pt idx="23">
                  <c:v>48</c:v>
                </c:pt>
                <c:pt idx="24">
                  <c:v>49</c:v>
                </c:pt>
                <c:pt idx="25">
                  <c:v>50</c:v>
                </c:pt>
                <c:pt idx="26">
                  <c:v>51</c:v>
                </c:pt>
                <c:pt idx="27">
                  <c:v>52</c:v>
                </c:pt>
                <c:pt idx="28">
                  <c:v>53</c:v>
                </c:pt>
                <c:pt idx="29">
                  <c:v>54</c:v>
                </c:pt>
                <c:pt idx="30">
                  <c:v>55</c:v>
                </c:pt>
                <c:pt idx="31">
                  <c:v>56</c:v>
                </c:pt>
                <c:pt idx="32">
                  <c:v>57</c:v>
                </c:pt>
                <c:pt idx="33">
                  <c:v>58</c:v>
                </c:pt>
                <c:pt idx="34">
                  <c:v>59</c:v>
                </c:pt>
                <c:pt idx="35">
                  <c:v>60</c:v>
                </c:pt>
                <c:pt idx="36">
                  <c:v>61</c:v>
                </c:pt>
                <c:pt idx="37">
                  <c:v>62</c:v>
                </c:pt>
                <c:pt idx="38">
                  <c:v>63</c:v>
                </c:pt>
                <c:pt idx="39">
                  <c:v>64</c:v>
                </c:pt>
                <c:pt idx="40">
                  <c:v>65</c:v>
                </c:pt>
                <c:pt idx="41">
                  <c:v>66</c:v>
                </c:pt>
                <c:pt idx="42">
                  <c:v>67</c:v>
                </c:pt>
                <c:pt idx="43">
                  <c:v>68</c:v>
                </c:pt>
                <c:pt idx="44">
                  <c:v>69</c:v>
                </c:pt>
                <c:pt idx="45">
                  <c:v>70</c:v>
                </c:pt>
                <c:pt idx="46">
                  <c:v>71</c:v>
                </c:pt>
                <c:pt idx="47">
                  <c:v>72</c:v>
                </c:pt>
                <c:pt idx="48">
                  <c:v>73</c:v>
                </c:pt>
                <c:pt idx="49">
                  <c:v>74</c:v>
                </c:pt>
                <c:pt idx="50">
                  <c:v>75</c:v>
                </c:pt>
                <c:pt idx="51">
                  <c:v>76</c:v>
                </c:pt>
                <c:pt idx="52">
                  <c:v>77</c:v>
                </c:pt>
                <c:pt idx="53">
                  <c:v>78</c:v>
                </c:pt>
                <c:pt idx="54">
                  <c:v>79</c:v>
                </c:pt>
                <c:pt idx="55">
                  <c:v>80</c:v>
                </c:pt>
                <c:pt idx="56">
                  <c:v>81</c:v>
                </c:pt>
                <c:pt idx="57">
                  <c:v>82</c:v>
                </c:pt>
                <c:pt idx="58">
                  <c:v>83</c:v>
                </c:pt>
                <c:pt idx="59">
                  <c:v>84</c:v>
                </c:pt>
                <c:pt idx="60">
                  <c:v>85+</c:v>
                </c:pt>
              </c:strCache>
            </c:strRef>
          </c:cat>
          <c:val>
            <c:numRef>
              <c:f>'FY076.20230601T100641'!$D$18:$BL$18</c:f>
              <c:numCache>
                <c:formatCode>General</c:formatCode>
                <c:ptCount val="61"/>
                <c:pt idx="0">
                  <c:v>7855</c:v>
                </c:pt>
                <c:pt idx="1">
                  <c:v>8202</c:v>
                </c:pt>
                <c:pt idx="2">
                  <c:v>8412</c:v>
                </c:pt>
                <c:pt idx="3">
                  <c:v>8677</c:v>
                </c:pt>
                <c:pt idx="4">
                  <c:v>9207</c:v>
                </c:pt>
                <c:pt idx="5">
                  <c:v>9584</c:v>
                </c:pt>
                <c:pt idx="6">
                  <c:v>10150</c:v>
                </c:pt>
                <c:pt idx="7">
                  <c:v>10120</c:v>
                </c:pt>
                <c:pt idx="8">
                  <c:v>10717</c:v>
                </c:pt>
                <c:pt idx="9">
                  <c:v>11533</c:v>
                </c:pt>
                <c:pt idx="10">
                  <c:v>12742</c:v>
                </c:pt>
                <c:pt idx="11">
                  <c:v>13336</c:v>
                </c:pt>
                <c:pt idx="12">
                  <c:v>13924</c:v>
                </c:pt>
                <c:pt idx="13">
                  <c:v>14550</c:v>
                </c:pt>
                <c:pt idx="14">
                  <c:v>15415</c:v>
                </c:pt>
                <c:pt idx="15">
                  <c:v>16006</c:v>
                </c:pt>
                <c:pt idx="16">
                  <c:v>16764</c:v>
                </c:pt>
                <c:pt idx="17">
                  <c:v>16920</c:v>
                </c:pt>
                <c:pt idx="18">
                  <c:v>16284</c:v>
                </c:pt>
                <c:pt idx="19">
                  <c:v>15910</c:v>
                </c:pt>
                <c:pt idx="20">
                  <c:v>15486</c:v>
                </c:pt>
                <c:pt idx="21">
                  <c:v>15264</c:v>
                </c:pt>
                <c:pt idx="22">
                  <c:v>15569</c:v>
                </c:pt>
                <c:pt idx="23">
                  <c:v>15628</c:v>
                </c:pt>
                <c:pt idx="24">
                  <c:v>15632</c:v>
                </c:pt>
                <c:pt idx="25">
                  <c:v>15227</c:v>
                </c:pt>
                <c:pt idx="26">
                  <c:v>14738</c:v>
                </c:pt>
                <c:pt idx="27">
                  <c:v>14318</c:v>
                </c:pt>
                <c:pt idx="28">
                  <c:v>13422</c:v>
                </c:pt>
                <c:pt idx="29">
                  <c:v>12795</c:v>
                </c:pt>
                <c:pt idx="30">
                  <c:v>12657</c:v>
                </c:pt>
                <c:pt idx="31">
                  <c:v>12382</c:v>
                </c:pt>
                <c:pt idx="32">
                  <c:v>12302</c:v>
                </c:pt>
                <c:pt idx="33">
                  <c:v>11537</c:v>
                </c:pt>
                <c:pt idx="34">
                  <c:v>10922</c:v>
                </c:pt>
                <c:pt idx="35">
                  <c:v>9991</c:v>
                </c:pt>
                <c:pt idx="36">
                  <c:v>9605</c:v>
                </c:pt>
                <c:pt idx="37">
                  <c:v>9219</c:v>
                </c:pt>
                <c:pt idx="38">
                  <c:v>8609</c:v>
                </c:pt>
                <c:pt idx="39">
                  <c:v>8136</c:v>
                </c:pt>
                <c:pt idx="40">
                  <c:v>7783</c:v>
                </c:pt>
                <c:pt idx="41">
                  <c:v>7336</c:v>
                </c:pt>
                <c:pt idx="42">
                  <c:v>7093</c:v>
                </c:pt>
                <c:pt idx="43">
                  <c:v>6737</c:v>
                </c:pt>
                <c:pt idx="44">
                  <c:v>6651</c:v>
                </c:pt>
                <c:pt idx="45">
                  <c:v>6303</c:v>
                </c:pt>
                <c:pt idx="46">
                  <c:v>5913</c:v>
                </c:pt>
                <c:pt idx="47">
                  <c:v>5794</c:v>
                </c:pt>
                <c:pt idx="48">
                  <c:v>5381</c:v>
                </c:pt>
                <c:pt idx="49">
                  <c:v>5013</c:v>
                </c:pt>
                <c:pt idx="50">
                  <c:v>4686</c:v>
                </c:pt>
                <c:pt idx="51">
                  <c:v>4197</c:v>
                </c:pt>
                <c:pt idx="52">
                  <c:v>3726</c:v>
                </c:pt>
                <c:pt idx="53">
                  <c:v>3340</c:v>
                </c:pt>
                <c:pt idx="54">
                  <c:v>2975</c:v>
                </c:pt>
                <c:pt idx="55">
                  <c:v>2603</c:v>
                </c:pt>
                <c:pt idx="56">
                  <c:v>2393</c:v>
                </c:pt>
                <c:pt idx="57">
                  <c:v>2121</c:v>
                </c:pt>
                <c:pt idx="58">
                  <c:v>1892</c:v>
                </c:pt>
                <c:pt idx="59">
                  <c:v>1663</c:v>
                </c:pt>
                <c:pt idx="60">
                  <c:v>7781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F98-4D3A-96FF-E0A5BDA87F7D}"/>
            </c:ext>
          </c:extLst>
        </c:ser>
        <c:ser>
          <c:idx val="4"/>
          <c:order val="4"/>
          <c:tx>
            <c:strRef>
              <c:f>'FY076.20230601T100641'!$C$19</c:f>
              <c:strCache>
                <c:ptCount val="1"/>
                <c:pt idx="0">
                  <c:v>third level</c:v>
                </c:pt>
              </c:strCache>
            </c:strRef>
          </c:tx>
          <c:spPr>
            <a:solidFill>
              <a:srgbClr val="D9C69B"/>
            </a:solidFill>
            <a:ln>
              <a:noFill/>
            </a:ln>
            <a:effectLst/>
          </c:spPr>
          <c:invertIfNegative val="0"/>
          <c:cat>
            <c:strRef>
              <c:f>'FY076.20230601T100641'!$D$14:$BL$14</c:f>
              <c:strCache>
                <c:ptCount val="61"/>
                <c:pt idx="0">
                  <c:v>25</c:v>
                </c:pt>
                <c:pt idx="1">
                  <c:v>26</c:v>
                </c:pt>
                <c:pt idx="2">
                  <c:v>27</c:v>
                </c:pt>
                <c:pt idx="3">
                  <c:v>28</c:v>
                </c:pt>
                <c:pt idx="4">
                  <c:v>29</c:v>
                </c:pt>
                <c:pt idx="5">
                  <c:v>30</c:v>
                </c:pt>
                <c:pt idx="6">
                  <c:v>31</c:v>
                </c:pt>
                <c:pt idx="7">
                  <c:v>32</c:v>
                </c:pt>
                <c:pt idx="8">
                  <c:v>33</c:v>
                </c:pt>
                <c:pt idx="9">
                  <c:v>34</c:v>
                </c:pt>
                <c:pt idx="10">
                  <c:v>35</c:v>
                </c:pt>
                <c:pt idx="11">
                  <c:v>36</c:v>
                </c:pt>
                <c:pt idx="12">
                  <c:v>37</c:v>
                </c:pt>
                <c:pt idx="13">
                  <c:v>38</c:v>
                </c:pt>
                <c:pt idx="14">
                  <c:v>39</c:v>
                </c:pt>
                <c:pt idx="15">
                  <c:v>40</c:v>
                </c:pt>
                <c:pt idx="16">
                  <c:v>41</c:v>
                </c:pt>
                <c:pt idx="17">
                  <c:v>42</c:v>
                </c:pt>
                <c:pt idx="18">
                  <c:v>43</c:v>
                </c:pt>
                <c:pt idx="19">
                  <c:v>44</c:v>
                </c:pt>
                <c:pt idx="20">
                  <c:v>45</c:v>
                </c:pt>
                <c:pt idx="21">
                  <c:v>46</c:v>
                </c:pt>
                <c:pt idx="22">
                  <c:v>47</c:v>
                </c:pt>
                <c:pt idx="23">
                  <c:v>48</c:v>
                </c:pt>
                <c:pt idx="24">
                  <c:v>49</c:v>
                </c:pt>
                <c:pt idx="25">
                  <c:v>50</c:v>
                </c:pt>
                <c:pt idx="26">
                  <c:v>51</c:v>
                </c:pt>
                <c:pt idx="27">
                  <c:v>52</c:v>
                </c:pt>
                <c:pt idx="28">
                  <c:v>53</c:v>
                </c:pt>
                <c:pt idx="29">
                  <c:v>54</c:v>
                </c:pt>
                <c:pt idx="30">
                  <c:v>55</c:v>
                </c:pt>
                <c:pt idx="31">
                  <c:v>56</c:v>
                </c:pt>
                <c:pt idx="32">
                  <c:v>57</c:v>
                </c:pt>
                <c:pt idx="33">
                  <c:v>58</c:v>
                </c:pt>
                <c:pt idx="34">
                  <c:v>59</c:v>
                </c:pt>
                <c:pt idx="35">
                  <c:v>60</c:v>
                </c:pt>
                <c:pt idx="36">
                  <c:v>61</c:v>
                </c:pt>
                <c:pt idx="37">
                  <c:v>62</c:v>
                </c:pt>
                <c:pt idx="38">
                  <c:v>63</c:v>
                </c:pt>
                <c:pt idx="39">
                  <c:v>64</c:v>
                </c:pt>
                <c:pt idx="40">
                  <c:v>65</c:v>
                </c:pt>
                <c:pt idx="41">
                  <c:v>66</c:v>
                </c:pt>
                <c:pt idx="42">
                  <c:v>67</c:v>
                </c:pt>
                <c:pt idx="43">
                  <c:v>68</c:v>
                </c:pt>
                <c:pt idx="44">
                  <c:v>69</c:v>
                </c:pt>
                <c:pt idx="45">
                  <c:v>70</c:v>
                </c:pt>
                <c:pt idx="46">
                  <c:v>71</c:v>
                </c:pt>
                <c:pt idx="47">
                  <c:v>72</c:v>
                </c:pt>
                <c:pt idx="48">
                  <c:v>73</c:v>
                </c:pt>
                <c:pt idx="49">
                  <c:v>74</c:v>
                </c:pt>
                <c:pt idx="50">
                  <c:v>75</c:v>
                </c:pt>
                <c:pt idx="51">
                  <c:v>76</c:v>
                </c:pt>
                <c:pt idx="52">
                  <c:v>77</c:v>
                </c:pt>
                <c:pt idx="53">
                  <c:v>78</c:v>
                </c:pt>
                <c:pt idx="54">
                  <c:v>79</c:v>
                </c:pt>
                <c:pt idx="55">
                  <c:v>80</c:v>
                </c:pt>
                <c:pt idx="56">
                  <c:v>81</c:v>
                </c:pt>
                <c:pt idx="57">
                  <c:v>82</c:v>
                </c:pt>
                <c:pt idx="58">
                  <c:v>83</c:v>
                </c:pt>
                <c:pt idx="59">
                  <c:v>84</c:v>
                </c:pt>
                <c:pt idx="60">
                  <c:v>85+</c:v>
                </c:pt>
              </c:strCache>
            </c:strRef>
          </c:cat>
          <c:val>
            <c:numRef>
              <c:f>'FY076.20230601T100641'!$D$19:$BL$19</c:f>
              <c:numCache>
                <c:formatCode>General</c:formatCode>
                <c:ptCount val="61"/>
                <c:pt idx="0">
                  <c:v>17240</c:v>
                </c:pt>
                <c:pt idx="1">
                  <c:v>16592</c:v>
                </c:pt>
                <c:pt idx="2">
                  <c:v>16537</c:v>
                </c:pt>
                <c:pt idx="3">
                  <c:v>16655</c:v>
                </c:pt>
                <c:pt idx="4">
                  <c:v>17122</c:v>
                </c:pt>
                <c:pt idx="5">
                  <c:v>17696</c:v>
                </c:pt>
                <c:pt idx="6">
                  <c:v>18273</c:v>
                </c:pt>
                <c:pt idx="7">
                  <c:v>17908</c:v>
                </c:pt>
                <c:pt idx="8">
                  <c:v>17257</c:v>
                </c:pt>
                <c:pt idx="9">
                  <c:v>17763</c:v>
                </c:pt>
                <c:pt idx="10">
                  <c:v>18126</c:v>
                </c:pt>
                <c:pt idx="11">
                  <c:v>18899</c:v>
                </c:pt>
                <c:pt idx="12">
                  <c:v>18986</c:v>
                </c:pt>
                <c:pt idx="13">
                  <c:v>20046</c:v>
                </c:pt>
                <c:pt idx="14">
                  <c:v>20720</c:v>
                </c:pt>
                <c:pt idx="15">
                  <c:v>20545</c:v>
                </c:pt>
                <c:pt idx="16">
                  <c:v>20312</c:v>
                </c:pt>
                <c:pt idx="17">
                  <c:v>20135</c:v>
                </c:pt>
                <c:pt idx="18">
                  <c:v>19175</c:v>
                </c:pt>
                <c:pt idx="19">
                  <c:v>18518</c:v>
                </c:pt>
                <c:pt idx="20">
                  <c:v>17830</c:v>
                </c:pt>
                <c:pt idx="21">
                  <c:v>17249</c:v>
                </c:pt>
                <c:pt idx="22">
                  <c:v>16896</c:v>
                </c:pt>
                <c:pt idx="23">
                  <c:v>16298</c:v>
                </c:pt>
                <c:pt idx="24">
                  <c:v>15494</c:v>
                </c:pt>
                <c:pt idx="25">
                  <c:v>14603</c:v>
                </c:pt>
                <c:pt idx="26">
                  <c:v>13535</c:v>
                </c:pt>
                <c:pt idx="27">
                  <c:v>12803</c:v>
                </c:pt>
                <c:pt idx="28">
                  <c:v>11678</c:v>
                </c:pt>
                <c:pt idx="29">
                  <c:v>11053</c:v>
                </c:pt>
                <c:pt idx="30">
                  <c:v>10812</c:v>
                </c:pt>
                <c:pt idx="31">
                  <c:v>10332</c:v>
                </c:pt>
                <c:pt idx="32">
                  <c:v>10140</c:v>
                </c:pt>
                <c:pt idx="33">
                  <c:v>9394</c:v>
                </c:pt>
                <c:pt idx="34">
                  <c:v>9027</c:v>
                </c:pt>
                <c:pt idx="35">
                  <c:v>8407</c:v>
                </c:pt>
                <c:pt idx="36">
                  <c:v>8003</c:v>
                </c:pt>
                <c:pt idx="37">
                  <c:v>7514</c:v>
                </c:pt>
                <c:pt idx="38">
                  <c:v>7105</c:v>
                </c:pt>
                <c:pt idx="39">
                  <c:v>7019</c:v>
                </c:pt>
                <c:pt idx="40">
                  <c:v>6668</c:v>
                </c:pt>
                <c:pt idx="41">
                  <c:v>6228</c:v>
                </c:pt>
                <c:pt idx="42">
                  <c:v>5931</c:v>
                </c:pt>
                <c:pt idx="43">
                  <c:v>5535</c:v>
                </c:pt>
                <c:pt idx="44">
                  <c:v>5302</c:v>
                </c:pt>
                <c:pt idx="45">
                  <c:v>4776</c:v>
                </c:pt>
                <c:pt idx="46">
                  <c:v>4302</c:v>
                </c:pt>
                <c:pt idx="47">
                  <c:v>4050</c:v>
                </c:pt>
                <c:pt idx="48">
                  <c:v>3951</c:v>
                </c:pt>
                <c:pt idx="49">
                  <c:v>3721</c:v>
                </c:pt>
                <c:pt idx="50">
                  <c:v>3442</c:v>
                </c:pt>
                <c:pt idx="51">
                  <c:v>3073</c:v>
                </c:pt>
                <c:pt idx="52">
                  <c:v>2836</c:v>
                </c:pt>
                <c:pt idx="53">
                  <c:v>2442</c:v>
                </c:pt>
                <c:pt idx="54">
                  <c:v>2214</c:v>
                </c:pt>
                <c:pt idx="55">
                  <c:v>1894</c:v>
                </c:pt>
                <c:pt idx="56">
                  <c:v>1787</c:v>
                </c:pt>
                <c:pt idx="57">
                  <c:v>1644</c:v>
                </c:pt>
                <c:pt idx="58">
                  <c:v>1504</c:v>
                </c:pt>
                <c:pt idx="59">
                  <c:v>1338</c:v>
                </c:pt>
                <c:pt idx="60">
                  <c:v>6679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F98-4D3A-96FF-E0A5BDA87F7D}"/>
            </c:ext>
          </c:extLst>
        </c:ser>
        <c:ser>
          <c:idx val="5"/>
          <c:order val="5"/>
          <c:tx>
            <c:strRef>
              <c:f>'FY076.20230601T100641'!$C$20</c:f>
              <c:strCache>
                <c:ptCount val="1"/>
                <c:pt idx="0">
                  <c:v>post-grad / PhD</c:v>
                </c:pt>
              </c:strCache>
            </c:strRef>
          </c:tx>
          <c:spPr>
            <a:solidFill>
              <a:srgbClr val="004D45"/>
            </a:solidFill>
            <a:ln>
              <a:noFill/>
            </a:ln>
            <a:effectLst/>
          </c:spPr>
          <c:invertIfNegative val="0"/>
          <c:cat>
            <c:strRef>
              <c:f>'FY076.20230601T100641'!$D$14:$BL$14</c:f>
              <c:strCache>
                <c:ptCount val="61"/>
                <c:pt idx="0">
                  <c:v>25</c:v>
                </c:pt>
                <c:pt idx="1">
                  <c:v>26</c:v>
                </c:pt>
                <c:pt idx="2">
                  <c:v>27</c:v>
                </c:pt>
                <c:pt idx="3">
                  <c:v>28</c:v>
                </c:pt>
                <c:pt idx="4">
                  <c:v>29</c:v>
                </c:pt>
                <c:pt idx="5">
                  <c:v>30</c:v>
                </c:pt>
                <c:pt idx="6">
                  <c:v>31</c:v>
                </c:pt>
                <c:pt idx="7">
                  <c:v>32</c:v>
                </c:pt>
                <c:pt idx="8">
                  <c:v>33</c:v>
                </c:pt>
                <c:pt idx="9">
                  <c:v>34</c:v>
                </c:pt>
                <c:pt idx="10">
                  <c:v>35</c:v>
                </c:pt>
                <c:pt idx="11">
                  <c:v>36</c:v>
                </c:pt>
                <c:pt idx="12">
                  <c:v>37</c:v>
                </c:pt>
                <c:pt idx="13">
                  <c:v>38</c:v>
                </c:pt>
                <c:pt idx="14">
                  <c:v>39</c:v>
                </c:pt>
                <c:pt idx="15">
                  <c:v>40</c:v>
                </c:pt>
                <c:pt idx="16">
                  <c:v>41</c:v>
                </c:pt>
                <c:pt idx="17">
                  <c:v>42</c:v>
                </c:pt>
                <c:pt idx="18">
                  <c:v>43</c:v>
                </c:pt>
                <c:pt idx="19">
                  <c:v>44</c:v>
                </c:pt>
                <c:pt idx="20">
                  <c:v>45</c:v>
                </c:pt>
                <c:pt idx="21">
                  <c:v>46</c:v>
                </c:pt>
                <c:pt idx="22">
                  <c:v>47</c:v>
                </c:pt>
                <c:pt idx="23">
                  <c:v>48</c:v>
                </c:pt>
                <c:pt idx="24">
                  <c:v>49</c:v>
                </c:pt>
                <c:pt idx="25">
                  <c:v>50</c:v>
                </c:pt>
                <c:pt idx="26">
                  <c:v>51</c:v>
                </c:pt>
                <c:pt idx="27">
                  <c:v>52</c:v>
                </c:pt>
                <c:pt idx="28">
                  <c:v>53</c:v>
                </c:pt>
                <c:pt idx="29">
                  <c:v>54</c:v>
                </c:pt>
                <c:pt idx="30">
                  <c:v>55</c:v>
                </c:pt>
                <c:pt idx="31">
                  <c:v>56</c:v>
                </c:pt>
                <c:pt idx="32">
                  <c:v>57</c:v>
                </c:pt>
                <c:pt idx="33">
                  <c:v>58</c:v>
                </c:pt>
                <c:pt idx="34">
                  <c:v>59</c:v>
                </c:pt>
                <c:pt idx="35">
                  <c:v>60</c:v>
                </c:pt>
                <c:pt idx="36">
                  <c:v>61</c:v>
                </c:pt>
                <c:pt idx="37">
                  <c:v>62</c:v>
                </c:pt>
                <c:pt idx="38">
                  <c:v>63</c:v>
                </c:pt>
                <c:pt idx="39">
                  <c:v>64</c:v>
                </c:pt>
                <c:pt idx="40">
                  <c:v>65</c:v>
                </c:pt>
                <c:pt idx="41">
                  <c:v>66</c:v>
                </c:pt>
                <c:pt idx="42">
                  <c:v>67</c:v>
                </c:pt>
                <c:pt idx="43">
                  <c:v>68</c:v>
                </c:pt>
                <c:pt idx="44">
                  <c:v>69</c:v>
                </c:pt>
                <c:pt idx="45">
                  <c:v>70</c:v>
                </c:pt>
                <c:pt idx="46">
                  <c:v>71</c:v>
                </c:pt>
                <c:pt idx="47">
                  <c:v>72</c:v>
                </c:pt>
                <c:pt idx="48">
                  <c:v>73</c:v>
                </c:pt>
                <c:pt idx="49">
                  <c:v>74</c:v>
                </c:pt>
                <c:pt idx="50">
                  <c:v>75</c:v>
                </c:pt>
                <c:pt idx="51">
                  <c:v>76</c:v>
                </c:pt>
                <c:pt idx="52">
                  <c:v>77</c:v>
                </c:pt>
                <c:pt idx="53">
                  <c:v>78</c:v>
                </c:pt>
                <c:pt idx="54">
                  <c:v>79</c:v>
                </c:pt>
                <c:pt idx="55">
                  <c:v>80</c:v>
                </c:pt>
                <c:pt idx="56">
                  <c:v>81</c:v>
                </c:pt>
                <c:pt idx="57">
                  <c:v>82</c:v>
                </c:pt>
                <c:pt idx="58">
                  <c:v>83</c:v>
                </c:pt>
                <c:pt idx="59">
                  <c:v>84</c:v>
                </c:pt>
                <c:pt idx="60">
                  <c:v>85+</c:v>
                </c:pt>
              </c:strCache>
            </c:strRef>
          </c:cat>
          <c:val>
            <c:numRef>
              <c:f>'FY076.20230601T100641'!$D$20:$BL$20</c:f>
              <c:numCache>
                <c:formatCode>General</c:formatCode>
                <c:ptCount val="61"/>
                <c:pt idx="0">
                  <c:v>6293</c:v>
                </c:pt>
                <c:pt idx="1">
                  <c:v>7323</c:v>
                </c:pt>
                <c:pt idx="2">
                  <c:v>7892</c:v>
                </c:pt>
                <c:pt idx="3">
                  <c:v>8709</c:v>
                </c:pt>
                <c:pt idx="4">
                  <c:v>9540</c:v>
                </c:pt>
                <c:pt idx="5">
                  <c:v>10192</c:v>
                </c:pt>
                <c:pt idx="6">
                  <c:v>10796</c:v>
                </c:pt>
                <c:pt idx="7">
                  <c:v>11156</c:v>
                </c:pt>
                <c:pt idx="8">
                  <c:v>11408</c:v>
                </c:pt>
                <c:pt idx="9">
                  <c:v>11971</c:v>
                </c:pt>
                <c:pt idx="10">
                  <c:v>12233</c:v>
                </c:pt>
                <c:pt idx="11">
                  <c:v>12208</c:v>
                </c:pt>
                <c:pt idx="12">
                  <c:v>12199</c:v>
                </c:pt>
                <c:pt idx="13">
                  <c:v>12642</c:v>
                </c:pt>
                <c:pt idx="14">
                  <c:v>13324</c:v>
                </c:pt>
                <c:pt idx="15">
                  <c:v>13447</c:v>
                </c:pt>
                <c:pt idx="16">
                  <c:v>13894</c:v>
                </c:pt>
                <c:pt idx="17">
                  <c:v>13548</c:v>
                </c:pt>
                <c:pt idx="18">
                  <c:v>13159</c:v>
                </c:pt>
                <c:pt idx="19">
                  <c:v>12353</c:v>
                </c:pt>
                <c:pt idx="20">
                  <c:v>11972</c:v>
                </c:pt>
                <c:pt idx="21">
                  <c:v>11578</c:v>
                </c:pt>
                <c:pt idx="22">
                  <c:v>11073</c:v>
                </c:pt>
                <c:pt idx="23">
                  <c:v>10561</c:v>
                </c:pt>
                <c:pt idx="24">
                  <c:v>10325</c:v>
                </c:pt>
                <c:pt idx="25">
                  <c:v>9397</c:v>
                </c:pt>
                <c:pt idx="26">
                  <c:v>8903</c:v>
                </c:pt>
                <c:pt idx="27">
                  <c:v>8187</c:v>
                </c:pt>
                <c:pt idx="28">
                  <c:v>7500</c:v>
                </c:pt>
                <c:pt idx="29">
                  <c:v>7105</c:v>
                </c:pt>
                <c:pt idx="30">
                  <c:v>6578</c:v>
                </c:pt>
                <c:pt idx="31">
                  <c:v>6212</c:v>
                </c:pt>
                <c:pt idx="32">
                  <c:v>5909</c:v>
                </c:pt>
                <c:pt idx="33">
                  <c:v>5576</c:v>
                </c:pt>
                <c:pt idx="34">
                  <c:v>5085</c:v>
                </c:pt>
                <c:pt idx="35">
                  <c:v>4671</c:v>
                </c:pt>
                <c:pt idx="36">
                  <c:v>4605</c:v>
                </c:pt>
                <c:pt idx="37">
                  <c:v>4393</c:v>
                </c:pt>
                <c:pt idx="38">
                  <c:v>3970</c:v>
                </c:pt>
                <c:pt idx="39">
                  <c:v>3710</c:v>
                </c:pt>
                <c:pt idx="40">
                  <c:v>3495</c:v>
                </c:pt>
                <c:pt idx="41">
                  <c:v>3326</c:v>
                </c:pt>
                <c:pt idx="42">
                  <c:v>3072</c:v>
                </c:pt>
                <c:pt idx="43">
                  <c:v>2856</c:v>
                </c:pt>
                <c:pt idx="44">
                  <c:v>2751</c:v>
                </c:pt>
                <c:pt idx="45">
                  <c:v>2407</c:v>
                </c:pt>
                <c:pt idx="46">
                  <c:v>2230</c:v>
                </c:pt>
                <c:pt idx="47">
                  <c:v>1973</c:v>
                </c:pt>
                <c:pt idx="48">
                  <c:v>1971</c:v>
                </c:pt>
                <c:pt idx="49">
                  <c:v>1780</c:v>
                </c:pt>
                <c:pt idx="50">
                  <c:v>1738</c:v>
                </c:pt>
                <c:pt idx="51">
                  <c:v>1556</c:v>
                </c:pt>
                <c:pt idx="52">
                  <c:v>1408</c:v>
                </c:pt>
                <c:pt idx="53">
                  <c:v>1217</c:v>
                </c:pt>
                <c:pt idx="54">
                  <c:v>1084</c:v>
                </c:pt>
                <c:pt idx="55">
                  <c:v>854</c:v>
                </c:pt>
                <c:pt idx="56">
                  <c:v>759</c:v>
                </c:pt>
                <c:pt idx="57">
                  <c:v>649</c:v>
                </c:pt>
                <c:pt idx="58">
                  <c:v>653</c:v>
                </c:pt>
                <c:pt idx="59">
                  <c:v>468</c:v>
                </c:pt>
                <c:pt idx="60">
                  <c:v>2052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F98-4D3A-96FF-E0A5BDA87F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74249552"/>
        <c:axId val="474242336"/>
      </c:barChart>
      <c:catAx>
        <c:axId val="474249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rgbClr val="004D45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74242336"/>
        <c:crosses val="autoZero"/>
        <c:auto val="1"/>
        <c:lblAlgn val="ctr"/>
        <c:lblOffset val="100"/>
        <c:tickLblSkip val="5"/>
        <c:noMultiLvlLbl val="0"/>
      </c:catAx>
      <c:valAx>
        <c:axId val="474242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rgbClr val="004D45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74249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6492821143537038E-2"/>
          <c:y val="8.2929009465996743E-3"/>
          <c:w val="0.94673216649064895"/>
          <c:h val="3.38554343208698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rgbClr val="004D45"/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800">
          <a:solidFill>
            <a:srgbClr val="004D45"/>
          </a:solidFill>
        </a:defRPr>
      </a:pPr>
      <a:endParaRPr lang="fr-FR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4373623555676227E-2"/>
          <c:y val="7.2768197783355484E-2"/>
          <c:w val="0.90688557745262921"/>
          <c:h val="0.88294096048083293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'CNKL1.20230601T120634'!$C$2</c:f>
              <c:strCache>
                <c:ptCount val="1"/>
                <c:pt idx="0">
                  <c:v>Agriculture</c:v>
                </c:pt>
              </c:strCache>
            </c:strRef>
          </c:tx>
          <c:spPr>
            <a:solidFill>
              <a:srgbClr val="0090D4"/>
            </a:solidFill>
            <a:ln>
              <a:noFill/>
            </a:ln>
            <a:effectLst/>
          </c:spPr>
          <c:invertIfNegative val="0"/>
          <c:cat>
            <c:numRef>
              <c:f>'CNKL1.20230601T120634'!$D$1:$I$1</c:f>
              <c:numCache>
                <c:formatCode>General</c:formatCode>
                <c:ptCount val="6"/>
                <c:pt idx="0">
                  <c:v>1971</c:v>
                </c:pt>
                <c:pt idx="1">
                  <c:v>1981</c:v>
                </c:pt>
                <c:pt idx="2">
                  <c:v>1991</c:v>
                </c:pt>
                <c:pt idx="3">
                  <c:v>2001</c:v>
                </c:pt>
                <c:pt idx="4">
                  <c:v>2011</c:v>
                </c:pt>
                <c:pt idx="5">
                  <c:v>2021</c:v>
                </c:pt>
              </c:numCache>
            </c:numRef>
          </c:cat>
          <c:val>
            <c:numRef>
              <c:f>'CNKL1.20230601T120634'!$D$2:$I$2</c:f>
              <c:numCache>
                <c:formatCode>General</c:formatCode>
                <c:ptCount val="6"/>
                <c:pt idx="0">
                  <c:v>273079</c:v>
                </c:pt>
                <c:pt idx="1">
                  <c:v>188555</c:v>
                </c:pt>
                <c:pt idx="2">
                  <c:v>158208</c:v>
                </c:pt>
                <c:pt idx="3">
                  <c:v>124.47499999999999</c:v>
                </c:pt>
                <c:pt idx="4">
                  <c:v>107.625</c:v>
                </c:pt>
                <c:pt idx="5">
                  <c:v>107.02500000000001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FD-45DF-9031-DFA2B8C236F5}"/>
            </c:ext>
          </c:extLst>
        </c:ser>
        <c:ser>
          <c:idx val="1"/>
          <c:order val="1"/>
          <c:tx>
            <c:strRef>
              <c:f>'CNKL1.20230601T120634'!$C$3</c:f>
              <c:strCache>
                <c:ptCount val="1"/>
                <c:pt idx="0">
                  <c:v>Industry</c:v>
                </c:pt>
              </c:strCache>
            </c:strRef>
          </c:tx>
          <c:spPr>
            <a:solidFill>
              <a:srgbClr val="D9C69B"/>
            </a:solidFill>
            <a:ln>
              <a:noFill/>
            </a:ln>
            <a:effectLst/>
          </c:spPr>
          <c:invertIfNegative val="0"/>
          <c:cat>
            <c:numRef>
              <c:f>'CNKL1.20230601T120634'!$D$1:$I$1</c:f>
              <c:numCache>
                <c:formatCode>General</c:formatCode>
                <c:ptCount val="6"/>
                <c:pt idx="0">
                  <c:v>1971</c:v>
                </c:pt>
                <c:pt idx="1">
                  <c:v>1981</c:v>
                </c:pt>
                <c:pt idx="2">
                  <c:v>1991</c:v>
                </c:pt>
                <c:pt idx="3">
                  <c:v>2001</c:v>
                </c:pt>
                <c:pt idx="4">
                  <c:v>2011</c:v>
                </c:pt>
                <c:pt idx="5">
                  <c:v>2021</c:v>
                </c:pt>
              </c:numCache>
            </c:numRef>
          </c:cat>
          <c:val>
            <c:numRef>
              <c:f>'CNKL1.20230601T120634'!$D$3:$I$3</c:f>
              <c:numCache>
                <c:formatCode>General</c:formatCode>
                <c:ptCount val="6"/>
                <c:pt idx="0">
                  <c:v>322749</c:v>
                </c:pt>
                <c:pt idx="1">
                  <c:v>365888</c:v>
                </c:pt>
                <c:pt idx="2">
                  <c:v>313313</c:v>
                </c:pt>
                <c:pt idx="3">
                  <c:v>490.22500000000002</c:v>
                </c:pt>
                <c:pt idx="4">
                  <c:v>328.4</c:v>
                </c:pt>
                <c:pt idx="5">
                  <c:v>447.90000000000003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FFD-45DF-9031-DFA2B8C236F5}"/>
            </c:ext>
          </c:extLst>
        </c:ser>
        <c:ser>
          <c:idx val="2"/>
          <c:order val="2"/>
          <c:tx>
            <c:strRef>
              <c:f>'CNKL1.20230601T120634'!$C$4</c:f>
              <c:strCache>
                <c:ptCount val="1"/>
                <c:pt idx="0">
                  <c:v>Services</c:v>
                </c:pt>
              </c:strCache>
            </c:strRef>
          </c:tx>
          <c:spPr>
            <a:solidFill>
              <a:srgbClr val="AFB6BD"/>
            </a:solidFill>
            <a:ln>
              <a:noFill/>
            </a:ln>
            <a:effectLst/>
          </c:spPr>
          <c:invertIfNegative val="0"/>
          <c:cat>
            <c:numRef>
              <c:f>'CNKL1.20230601T120634'!$D$1:$I$1</c:f>
              <c:numCache>
                <c:formatCode>General</c:formatCode>
                <c:ptCount val="6"/>
                <c:pt idx="0">
                  <c:v>1971</c:v>
                </c:pt>
                <c:pt idx="1">
                  <c:v>1981</c:v>
                </c:pt>
                <c:pt idx="2">
                  <c:v>1991</c:v>
                </c:pt>
                <c:pt idx="3">
                  <c:v>2001</c:v>
                </c:pt>
                <c:pt idx="4">
                  <c:v>2011</c:v>
                </c:pt>
                <c:pt idx="5">
                  <c:v>2021</c:v>
                </c:pt>
              </c:numCache>
            </c:numRef>
          </c:cat>
          <c:val>
            <c:numRef>
              <c:f>'CNKL1.20230601T120634'!$D$4:$I$4</c:f>
              <c:numCache>
                <c:formatCode>General</c:formatCode>
                <c:ptCount val="6"/>
                <c:pt idx="0">
                  <c:v>459011</c:v>
                </c:pt>
                <c:pt idx="1">
                  <c:v>583384</c:v>
                </c:pt>
                <c:pt idx="2">
                  <c:v>677559</c:v>
                </c:pt>
                <c:pt idx="3">
                  <c:v>1198.5250000000001</c:v>
                </c:pt>
                <c:pt idx="4">
                  <c:v>1444.2749999999999</c:v>
                </c:pt>
                <c:pt idx="5">
                  <c:v>1829.35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FFD-45DF-9031-DFA2B8C236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6871960"/>
        <c:axId val="336871304"/>
      </c:barChart>
      <c:catAx>
        <c:axId val="33687196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36871304"/>
        <c:crosses val="autoZero"/>
        <c:auto val="1"/>
        <c:lblAlgn val="ctr"/>
        <c:lblOffset val="100"/>
        <c:noMultiLvlLbl val="0"/>
      </c:catAx>
      <c:valAx>
        <c:axId val="336871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solidFill>
              <a:srgbClr val="004D45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36871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6502448804343082"/>
          <c:y val="1.2354026871648981E-2"/>
          <c:w val="0.43391666666666662"/>
          <c:h val="4.248957469954413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fr-F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Sheet1!$J$5</c:f>
              <c:strCache>
                <c:ptCount val="1"/>
                <c:pt idx="0">
                  <c:v>TRADE</c:v>
                </c:pt>
              </c:strCache>
            </c:strRef>
          </c:tx>
          <c:spPr>
            <a:solidFill>
              <a:srgbClr val="004D45"/>
            </a:solidFill>
            <a:ln>
              <a:noFill/>
            </a:ln>
            <a:effectLst/>
          </c:spPr>
          <c:invertIfNegative val="0"/>
          <c:dPt>
            <c:idx val="9"/>
            <c:invertIfNegative val="0"/>
            <c:bubble3D val="0"/>
            <c:spPr>
              <a:solidFill>
                <a:srgbClr val="0090D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615-41B2-8D6E-A6B998407B46}"/>
              </c:ext>
            </c:extLst>
          </c:dPt>
          <c:dPt>
            <c:idx val="10"/>
            <c:invertIfNegative val="0"/>
            <c:bubble3D val="0"/>
            <c:spPr>
              <a:solidFill>
                <a:srgbClr val="0090D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615-41B2-8D6E-A6B998407B46}"/>
              </c:ext>
            </c:extLst>
          </c:dPt>
          <c:dPt>
            <c:idx val="26"/>
            <c:invertIfNegative val="0"/>
            <c:bubble3D val="0"/>
            <c:spPr>
              <a:solidFill>
                <a:srgbClr val="00A68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615-41B2-8D6E-A6B998407B46}"/>
              </c:ext>
            </c:extLst>
          </c:dPt>
          <c:cat>
            <c:strRef>
              <c:f>Sheet1!$I$6:$I$34</c:f>
              <c:strCache>
                <c:ptCount val="29"/>
                <c:pt idx="0">
                  <c:v>FR</c:v>
                </c:pt>
                <c:pt idx="1">
                  <c:v>IT</c:v>
                </c:pt>
                <c:pt idx="2">
                  <c:v>ES</c:v>
                </c:pt>
                <c:pt idx="3">
                  <c:v>FI</c:v>
                </c:pt>
                <c:pt idx="4">
                  <c:v>RO</c:v>
                </c:pt>
                <c:pt idx="5">
                  <c:v>DE</c:v>
                </c:pt>
                <c:pt idx="6">
                  <c:v>PT</c:v>
                </c:pt>
                <c:pt idx="7">
                  <c:v>SE</c:v>
                </c:pt>
                <c:pt idx="8">
                  <c:v>EL</c:v>
                </c:pt>
                <c:pt idx="9">
                  <c:v>euro area</c:v>
                </c:pt>
                <c:pt idx="10">
                  <c:v>EU</c:v>
                </c:pt>
                <c:pt idx="11">
                  <c:v>AU</c:v>
                </c:pt>
                <c:pt idx="12">
                  <c:v>PO</c:v>
                </c:pt>
                <c:pt idx="13">
                  <c:v>HR</c:v>
                </c:pt>
                <c:pt idx="14">
                  <c:v>DK</c:v>
                </c:pt>
                <c:pt idx="15">
                  <c:v>BU</c:v>
                </c:pt>
                <c:pt idx="16">
                  <c:v>LT</c:v>
                </c:pt>
                <c:pt idx="17">
                  <c:v>CZ</c:v>
                </c:pt>
                <c:pt idx="18">
                  <c:v>EE</c:v>
                </c:pt>
                <c:pt idx="19">
                  <c:v>NL</c:v>
                </c:pt>
                <c:pt idx="20">
                  <c:v>LU</c:v>
                </c:pt>
                <c:pt idx="21">
                  <c:v>SI</c:v>
                </c:pt>
                <c:pt idx="22">
                  <c:v>CY</c:v>
                </c:pt>
                <c:pt idx="23">
                  <c:v>HU</c:v>
                </c:pt>
                <c:pt idx="24">
                  <c:v>BE</c:v>
                </c:pt>
                <c:pt idx="25">
                  <c:v>SK</c:v>
                </c:pt>
                <c:pt idx="26">
                  <c:v>IE</c:v>
                </c:pt>
                <c:pt idx="27">
                  <c:v>MT</c:v>
                </c:pt>
                <c:pt idx="28">
                  <c:v>LU</c:v>
                </c:pt>
              </c:strCache>
            </c:strRef>
          </c:cat>
          <c:val>
            <c:numRef>
              <c:f>Sheet1!$J$6:$J$34</c:f>
              <c:numCache>
                <c:formatCode>0.0</c:formatCode>
                <c:ptCount val="29"/>
                <c:pt idx="0">
                  <c:v>36.071756562290339</c:v>
                </c:pt>
                <c:pt idx="1">
                  <c:v>37.91998977976418</c:v>
                </c:pt>
                <c:pt idx="2">
                  <c:v>40.846600276691873</c:v>
                </c:pt>
                <c:pt idx="3">
                  <c:v>46.267610123031808</c:v>
                </c:pt>
                <c:pt idx="4">
                  <c:v>46.40820358410101</c:v>
                </c:pt>
                <c:pt idx="5">
                  <c:v>49.527326287500969</c:v>
                </c:pt>
                <c:pt idx="6">
                  <c:v>51.317808364607721</c:v>
                </c:pt>
                <c:pt idx="7">
                  <c:v>51.372649145859775</c:v>
                </c:pt>
                <c:pt idx="8">
                  <c:v>53.458896833248247</c:v>
                </c:pt>
                <c:pt idx="9">
                  <c:v>53.972735211537326</c:v>
                </c:pt>
                <c:pt idx="10">
                  <c:v>55.149645003432134</c:v>
                </c:pt>
                <c:pt idx="11">
                  <c:v>60.06411890289057</c:v>
                </c:pt>
                <c:pt idx="12">
                  <c:v>61.453001991915123</c:v>
                </c:pt>
                <c:pt idx="13">
                  <c:v>63.378897204917905</c:v>
                </c:pt>
                <c:pt idx="14">
                  <c:v>64.000024462411915</c:v>
                </c:pt>
                <c:pt idx="15">
                  <c:v>68.141723213884475</c:v>
                </c:pt>
                <c:pt idx="16">
                  <c:v>73.283072000000004</c:v>
                </c:pt>
                <c:pt idx="17">
                  <c:v>74.891135727762844</c:v>
                </c:pt>
                <c:pt idx="18">
                  <c:v>85.783855793308163</c:v>
                </c:pt>
                <c:pt idx="19">
                  <c:v>87.925287881460207</c:v>
                </c:pt>
                <c:pt idx="20">
                  <c:v>88.551917845341663</c:v>
                </c:pt>
                <c:pt idx="21">
                  <c:v>89.566101867313122</c:v>
                </c:pt>
                <c:pt idx="22">
                  <c:v>91.708817169263583</c:v>
                </c:pt>
                <c:pt idx="23">
                  <c:v>92.424292262762066</c:v>
                </c:pt>
                <c:pt idx="24">
                  <c:v>96.537112512334929</c:v>
                </c:pt>
                <c:pt idx="25">
                  <c:v>101.94638670191762</c:v>
                </c:pt>
                <c:pt idx="26">
                  <c:v>118.28662301886155</c:v>
                </c:pt>
                <c:pt idx="27">
                  <c:v>161.41934454516448</c:v>
                </c:pt>
                <c:pt idx="28">
                  <c:v>192.23897063999661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615-41B2-8D6E-A6B998407B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705559568"/>
        <c:axId val="705558584"/>
      </c:barChart>
      <c:catAx>
        <c:axId val="705559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rgbClr val="004D45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705558584"/>
        <c:crosses val="autoZero"/>
        <c:auto val="1"/>
        <c:lblAlgn val="ctr"/>
        <c:lblOffset val="100"/>
        <c:noMultiLvlLbl val="0"/>
      </c:catAx>
      <c:valAx>
        <c:axId val="705558584"/>
        <c:scaling>
          <c:orientation val="minMax"/>
          <c:max val="2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004D45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7055595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rgbClr val="004D45"/>
          </a:solidFill>
        </a:defRPr>
      </a:pPr>
      <a:endParaRPr lang="fr-F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rgbClr val="00A68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CC2-49CB-A57F-EBDD503D0E63}"/>
              </c:ext>
            </c:extLst>
          </c:dPt>
          <c:dPt>
            <c:idx val="1"/>
            <c:bubble3D val="0"/>
            <c:spPr>
              <a:solidFill>
                <a:srgbClr val="D9C69B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CC2-49CB-A57F-EBDD503D0E63}"/>
              </c:ext>
            </c:extLst>
          </c:dPt>
          <c:dPt>
            <c:idx val="2"/>
            <c:bubble3D val="0"/>
            <c:spPr>
              <a:solidFill>
                <a:srgbClr val="AFB6BD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CC2-49CB-A57F-EBDD503D0E63}"/>
              </c:ext>
            </c:extLst>
          </c:dPt>
          <c:dPt>
            <c:idx val="3"/>
            <c:bubble3D val="0"/>
            <c:spPr>
              <a:solidFill>
                <a:srgbClr val="DBAC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CC2-49CB-A57F-EBDD503D0E63}"/>
              </c:ext>
            </c:extLst>
          </c:dPt>
          <c:dPt>
            <c:idx val="4"/>
            <c:bubble3D val="0"/>
            <c:spPr>
              <a:solidFill>
                <a:srgbClr val="0090D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CC2-49CB-A57F-EBDD503D0E63}"/>
              </c:ext>
            </c:extLst>
          </c:dPt>
          <c:dPt>
            <c:idx val="5"/>
            <c:bubble3D val="0"/>
            <c:spPr>
              <a:solidFill>
                <a:srgbClr val="004D4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ECC2-49CB-A57F-EBDD503D0E63}"/>
              </c:ext>
            </c:extLst>
          </c:dPt>
          <c:dLbls>
            <c:dLbl>
              <c:idx val="0"/>
              <c:layout>
                <c:manualLayout>
                  <c:x val="0.14070052966257796"/>
                  <c:y val="-2.0883534664858733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CC2-49CB-A57F-EBDD503D0E63}"/>
                </c:ext>
              </c:extLst>
            </c:dLbl>
            <c:dLbl>
              <c:idx val="1"/>
              <c:layout>
                <c:manualLayout>
                  <c:x val="0.13250438230359274"/>
                  <c:y val="-7.6572075870660753E-17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CC2-49CB-A57F-EBDD503D0E63}"/>
                </c:ext>
              </c:extLst>
            </c:dLbl>
            <c:dLbl>
              <c:idx val="2"/>
              <c:layout>
                <c:manualLayout>
                  <c:x val="-0.18304729101733447"/>
                  <c:y val="2.506024159783048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CC2-49CB-A57F-EBDD503D0E63}"/>
                </c:ext>
              </c:extLst>
            </c:dLbl>
            <c:dLbl>
              <c:idx val="3"/>
              <c:layout>
                <c:manualLayout>
                  <c:x val="-0.17120511471626393"/>
                  <c:y val="0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CC2-49CB-A57F-EBDD503D0E63}"/>
                </c:ext>
              </c:extLst>
            </c:dLbl>
            <c:dLbl>
              <c:idx val="4"/>
              <c:layout>
                <c:manualLayout>
                  <c:x val="-0.17481621639967418"/>
                  <c:y val="-0.10872916891381727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CC2-49CB-A57F-EBDD503D0E63}"/>
                </c:ext>
              </c:extLst>
            </c:dLbl>
            <c:dLbl>
              <c:idx val="5"/>
              <c:layout>
                <c:manualLayout>
                  <c:x val="-0.15026270158139396"/>
                  <c:y val="-6.0562250528090326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CC2-49CB-A57F-EBDD503D0E6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rgbClr val="004D45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'graph data'!$B$25:$B$30</c:f>
              <c:strCache>
                <c:ptCount val="6"/>
                <c:pt idx="0">
                  <c:v>pharma</c:v>
                </c:pt>
                <c:pt idx="1">
                  <c:v>other goods</c:v>
                </c:pt>
                <c:pt idx="2">
                  <c:v>ICT</c:v>
                </c:pt>
                <c:pt idx="3">
                  <c:v>aircraft leasing</c:v>
                </c:pt>
                <c:pt idx="4">
                  <c:v>other business services</c:v>
                </c:pt>
                <c:pt idx="5">
                  <c:v>other services</c:v>
                </c:pt>
              </c:strCache>
            </c:strRef>
          </c:cat>
          <c:val>
            <c:numRef>
              <c:f>'graph data'!$C$25:$C$30</c:f>
              <c:numCache>
                <c:formatCode>0.0</c:formatCode>
                <c:ptCount val="6"/>
                <c:pt idx="0">
                  <c:v>116.83004200000001</c:v>
                </c:pt>
                <c:pt idx="1">
                  <c:v>91.378287</c:v>
                </c:pt>
                <c:pt idx="2">
                  <c:v>195.94599999999997</c:v>
                </c:pt>
                <c:pt idx="3">
                  <c:v>17.451999999999998</c:v>
                </c:pt>
                <c:pt idx="4">
                  <c:v>42.598999999999997</c:v>
                </c:pt>
                <c:pt idx="5">
                  <c:v>81.284999999999997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ECC2-49CB-A57F-EBDD503D0E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803482204929079"/>
          <c:y val="7.8927813831344104E-2"/>
          <c:w val="0.71618568118588322"/>
          <c:h val="0.84811813083918719"/>
        </c:manualLayout>
      </c:layout>
      <c:doughnutChart>
        <c:varyColors val="1"/>
        <c:ser>
          <c:idx val="1"/>
          <c:order val="0"/>
          <c:tx>
            <c:strRef>
              <c:f>'graph data'!$D$4</c:f>
              <c:strCache>
                <c:ptCount val="1"/>
                <c:pt idx="0">
                  <c:v>GDP</c:v>
                </c:pt>
              </c:strCache>
            </c:strRef>
          </c:tx>
          <c:dPt>
            <c:idx val="0"/>
            <c:bubble3D val="0"/>
            <c:spPr>
              <a:solidFill>
                <a:srgbClr val="D9C69B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4A8-4D15-98BA-3EC67FC270A7}"/>
              </c:ext>
            </c:extLst>
          </c:dPt>
          <c:dPt>
            <c:idx val="1"/>
            <c:bubble3D val="0"/>
            <c:spPr>
              <a:solidFill>
                <a:srgbClr val="0090D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4A8-4D15-98BA-3EC67FC270A7}"/>
              </c:ext>
            </c:extLst>
          </c:dPt>
          <c:dPt>
            <c:idx val="2"/>
            <c:bubble3D val="0"/>
            <c:spPr>
              <a:solidFill>
                <a:srgbClr val="AFB6BD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4A8-4D15-98BA-3EC67FC270A7}"/>
              </c:ext>
            </c:extLst>
          </c:dPt>
          <c:dPt>
            <c:idx val="3"/>
            <c:bubble3D val="0"/>
            <c:spPr>
              <a:solidFill>
                <a:srgbClr val="00A68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4A8-4D15-98BA-3EC67FC270A7}"/>
              </c:ext>
            </c:extLst>
          </c:dPt>
          <c:dPt>
            <c:idx val="4"/>
            <c:bubble3D val="0"/>
            <c:spPr>
              <a:solidFill>
                <a:srgbClr val="DBAC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04A8-4D15-98BA-3EC67FC270A7}"/>
              </c:ext>
            </c:extLst>
          </c:dPt>
          <c:dPt>
            <c:idx val="5"/>
            <c:bubble3D val="0"/>
            <c:spPr>
              <a:solidFill>
                <a:srgbClr val="004D4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04A8-4D15-98BA-3EC67FC270A7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04A8-4D15-98BA-3EC67FC270A7}"/>
              </c:ext>
            </c:extLst>
          </c:dPt>
          <c:dPt>
            <c:idx val="7"/>
            <c:bubble3D val="0"/>
            <c:spPr>
              <a:solidFill>
                <a:srgbClr val="AFB37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04A8-4D15-98BA-3EC67FC270A7}"/>
              </c:ext>
            </c:extLst>
          </c:dPt>
          <c:dLbls>
            <c:dLbl>
              <c:idx val="0"/>
              <c:layout>
                <c:manualLayout>
                  <c:x val="0.27455570041351879"/>
                  <c:y val="-0.11856993395586639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4A8-4D15-98BA-3EC67FC270A7}"/>
                </c:ext>
              </c:extLst>
            </c:dLbl>
            <c:dLbl>
              <c:idx val="1"/>
              <c:layout>
                <c:manualLayout>
                  <c:x val="0.17031317819419506"/>
                  <c:y val="-7.675809300224759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4A8-4D15-98BA-3EC67FC270A7}"/>
                </c:ext>
              </c:extLst>
            </c:dLbl>
            <c:dLbl>
              <c:idx val="2"/>
              <c:layout>
                <c:manualLayout>
                  <c:x val="0.16473971592591"/>
                  <c:y val="-4.6593552409559057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4A8-4D15-98BA-3EC67FC270A7}"/>
                </c:ext>
              </c:extLst>
            </c:dLbl>
            <c:dLbl>
              <c:idx val="3"/>
              <c:layout>
                <c:manualLayout>
                  <c:x val="0.1557087945157298"/>
                  <c:y val="-3.2857906040069572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4A8-4D15-98BA-3EC67FC270A7}"/>
                </c:ext>
              </c:extLst>
            </c:dLbl>
            <c:dLbl>
              <c:idx val="4"/>
              <c:layout>
                <c:manualLayout>
                  <c:x val="0.13992948245059963"/>
                  <c:y val="0.2072811884580871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4A8-4D15-98BA-3EC67FC270A7}"/>
                </c:ext>
              </c:extLst>
            </c:dLbl>
            <c:dLbl>
              <c:idx val="5"/>
              <c:layout>
                <c:manualLayout>
                  <c:x val="-0.17283542135015278"/>
                  <c:y val="1.3440956629219746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04A8-4D15-98BA-3EC67FC270A7}"/>
                </c:ext>
              </c:extLst>
            </c:dLbl>
            <c:dLbl>
              <c:idx val="6"/>
              <c:layout>
                <c:manualLayout>
                  <c:x val="-0.27856209499502554"/>
                  <c:y val="-1.8238778418127855E-3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04A8-4D15-98BA-3EC67FC270A7}"/>
                </c:ext>
              </c:extLst>
            </c:dLbl>
            <c:dLbl>
              <c:idx val="7"/>
              <c:layout>
                <c:manualLayout>
                  <c:x val="-0.22540989182059384"/>
                  <c:y val="-0.11042551387552405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04A8-4D15-98BA-3EC67FC270A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4E46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'graph data'!$C$5:$C$12</c:f>
              <c:strCache>
                <c:ptCount val="8"/>
                <c:pt idx="0">
                  <c:v>h/h</c:v>
                </c:pt>
                <c:pt idx="1">
                  <c:v>gg</c:v>
                </c:pt>
                <c:pt idx="2">
                  <c:v>domestic financial corporates</c:v>
                </c:pt>
                <c:pt idx="3">
                  <c:v>domestic NFC</c:v>
                </c:pt>
                <c:pt idx="4">
                  <c:v>foreign financial corporates</c:v>
                </c:pt>
                <c:pt idx="5">
                  <c:v>foreign NFC</c:v>
                </c:pt>
                <c:pt idx="6">
                  <c:v>redomiciled</c:v>
                </c:pt>
                <c:pt idx="7">
                  <c:v>non-sectorised</c:v>
                </c:pt>
              </c:strCache>
            </c:strRef>
          </c:cat>
          <c:val>
            <c:numRef>
              <c:f>'graph data'!$D$5:$D$12</c:f>
              <c:numCache>
                <c:formatCode>#,##0</c:formatCode>
                <c:ptCount val="8"/>
                <c:pt idx="0">
                  <c:v>38554.660000000003</c:v>
                </c:pt>
                <c:pt idx="1">
                  <c:v>32226.880000000001</c:v>
                </c:pt>
                <c:pt idx="2">
                  <c:v>8714.69</c:v>
                </c:pt>
                <c:pt idx="3">
                  <c:v>61153.71</c:v>
                </c:pt>
                <c:pt idx="4">
                  <c:v>10312.73</c:v>
                </c:pt>
                <c:pt idx="5">
                  <c:v>250315.25</c:v>
                </c:pt>
                <c:pt idx="6">
                  <c:v>169.43</c:v>
                </c:pt>
                <c:pt idx="7">
                  <c:v>24835.93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04A8-4D15-98BA-3EC67FC270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200">
          <a:solidFill>
            <a:srgbClr val="004E46"/>
          </a:solidFill>
        </a:defRPr>
      </a:pPr>
      <a:endParaRPr lang="fr-FR"/>
    </a:p>
  </c:txPr>
  <c:externalData r:id="rId3">
    <c:autoUpdate val="0"/>
  </c:externalData>
  <c:userShapes r:id="rId4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3140567255888495E-2"/>
          <c:y val="5.0925925925925923E-2"/>
          <c:w val="0.90987533640185791"/>
          <c:h val="0.8804332587175978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'GVA Nationality of Ownership '!$O$4</c:f>
              <c:strCache>
                <c:ptCount val="1"/>
                <c:pt idx="0">
                  <c:v>Foreign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'GVA Nationality of Ownership '!$N$5:$N$32</c:f>
              <c:numCache>
                <c:formatCode>General</c:formatCode>
                <c:ptCount val="28"/>
                <c:pt idx="0">
                  <c:v>1995</c:v>
                </c:pt>
                <c:pt idx="1">
                  <c:v>1996</c:v>
                </c:pt>
                <c:pt idx="2">
                  <c:v>1997</c:v>
                </c:pt>
                <c:pt idx="3">
                  <c:v>1998</c:v>
                </c:pt>
                <c:pt idx="4">
                  <c:v>1999</c:v>
                </c:pt>
                <c:pt idx="5">
                  <c:v>2000</c:v>
                </c:pt>
                <c:pt idx="6">
                  <c:v>2001</c:v>
                </c:pt>
                <c:pt idx="7">
                  <c:v>2002</c:v>
                </c:pt>
                <c:pt idx="8">
                  <c:v>2003</c:v>
                </c:pt>
                <c:pt idx="9">
                  <c:v>2004</c:v>
                </c:pt>
                <c:pt idx="10">
                  <c:v>2005</c:v>
                </c:pt>
                <c:pt idx="11">
                  <c:v>2006</c:v>
                </c:pt>
                <c:pt idx="12">
                  <c:v>2007</c:v>
                </c:pt>
                <c:pt idx="13">
                  <c:v>2008</c:v>
                </c:pt>
                <c:pt idx="14">
                  <c:v>2009</c:v>
                </c:pt>
                <c:pt idx="15">
                  <c:v>2010</c:v>
                </c:pt>
                <c:pt idx="16">
                  <c:v>2011</c:v>
                </c:pt>
                <c:pt idx="17">
                  <c:v>2012</c:v>
                </c:pt>
                <c:pt idx="18">
                  <c:v>2013</c:v>
                </c:pt>
                <c:pt idx="19">
                  <c:v>2014</c:v>
                </c:pt>
                <c:pt idx="20">
                  <c:v>2015</c:v>
                </c:pt>
                <c:pt idx="21">
                  <c:v>2016</c:v>
                </c:pt>
                <c:pt idx="22">
                  <c:v>2017</c:v>
                </c:pt>
                <c:pt idx="23">
                  <c:v>2018</c:v>
                </c:pt>
                <c:pt idx="24">
                  <c:v>2019</c:v>
                </c:pt>
                <c:pt idx="25">
                  <c:v>2020</c:v>
                </c:pt>
                <c:pt idx="26">
                  <c:v>2021</c:v>
                </c:pt>
                <c:pt idx="27">
                  <c:v>2022</c:v>
                </c:pt>
              </c:numCache>
            </c:numRef>
          </c:cat>
          <c:val>
            <c:numRef>
              <c:f>'GVA Nationality of Ownership '!$O$5:$O$32</c:f>
              <c:numCache>
                <c:formatCode>General</c:formatCode>
                <c:ptCount val="28"/>
                <c:pt idx="0">
                  <c:v>14897</c:v>
                </c:pt>
                <c:pt idx="1">
                  <c:v>16075</c:v>
                </c:pt>
                <c:pt idx="2">
                  <c:v>20045</c:v>
                </c:pt>
                <c:pt idx="3">
                  <c:v>23933</c:v>
                </c:pt>
                <c:pt idx="4">
                  <c:v>28087</c:v>
                </c:pt>
                <c:pt idx="5">
                  <c:v>31835</c:v>
                </c:pt>
                <c:pt idx="6">
                  <c:v>33691</c:v>
                </c:pt>
                <c:pt idx="7">
                  <c:v>38841</c:v>
                </c:pt>
                <c:pt idx="8">
                  <c:v>37199</c:v>
                </c:pt>
                <c:pt idx="9">
                  <c:v>38332</c:v>
                </c:pt>
                <c:pt idx="10">
                  <c:v>41973</c:v>
                </c:pt>
                <c:pt idx="11">
                  <c:v>44209</c:v>
                </c:pt>
                <c:pt idx="12">
                  <c:v>49042</c:v>
                </c:pt>
                <c:pt idx="13">
                  <c:v>47319</c:v>
                </c:pt>
                <c:pt idx="14">
                  <c:v>48762</c:v>
                </c:pt>
                <c:pt idx="15">
                  <c:v>51702</c:v>
                </c:pt>
                <c:pt idx="16">
                  <c:v>51746</c:v>
                </c:pt>
                <c:pt idx="17">
                  <c:v>51308</c:v>
                </c:pt>
                <c:pt idx="18">
                  <c:v>50555</c:v>
                </c:pt>
                <c:pt idx="19">
                  <c:v>56966</c:v>
                </c:pt>
                <c:pt idx="20">
                  <c:v>101162</c:v>
                </c:pt>
                <c:pt idx="21">
                  <c:v>101551</c:v>
                </c:pt>
                <c:pt idx="22">
                  <c:v>112125</c:v>
                </c:pt>
                <c:pt idx="23">
                  <c:v>130549</c:v>
                </c:pt>
                <c:pt idx="24">
                  <c:v>139477</c:v>
                </c:pt>
                <c:pt idx="25">
                  <c:v>174156</c:v>
                </c:pt>
                <c:pt idx="26">
                  <c:v>210147</c:v>
                </c:pt>
                <c:pt idx="27">
                  <c:v>250901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16-4475-AA4B-DC993A2DD696}"/>
            </c:ext>
          </c:extLst>
        </c:ser>
        <c:ser>
          <c:idx val="1"/>
          <c:order val="1"/>
          <c:tx>
            <c:strRef>
              <c:f>'GVA Nationality of Ownership '!$P$4</c:f>
              <c:strCache>
                <c:ptCount val="1"/>
                <c:pt idx="0">
                  <c:v>Irish </c:v>
                </c:pt>
              </c:strCache>
            </c:strRef>
          </c:tx>
          <c:spPr>
            <a:solidFill>
              <a:srgbClr val="D9C69B"/>
            </a:solidFill>
            <a:ln>
              <a:noFill/>
            </a:ln>
            <a:effectLst/>
          </c:spPr>
          <c:invertIfNegative val="0"/>
          <c:cat>
            <c:numRef>
              <c:f>'GVA Nationality of Ownership '!$N$5:$N$32</c:f>
              <c:numCache>
                <c:formatCode>General</c:formatCode>
                <c:ptCount val="28"/>
                <c:pt idx="0">
                  <c:v>1995</c:v>
                </c:pt>
                <c:pt idx="1">
                  <c:v>1996</c:v>
                </c:pt>
                <c:pt idx="2">
                  <c:v>1997</c:v>
                </c:pt>
                <c:pt idx="3">
                  <c:v>1998</c:v>
                </c:pt>
                <c:pt idx="4">
                  <c:v>1999</c:v>
                </c:pt>
                <c:pt idx="5">
                  <c:v>2000</c:v>
                </c:pt>
                <c:pt idx="6">
                  <c:v>2001</c:v>
                </c:pt>
                <c:pt idx="7">
                  <c:v>2002</c:v>
                </c:pt>
                <c:pt idx="8">
                  <c:v>2003</c:v>
                </c:pt>
                <c:pt idx="9">
                  <c:v>2004</c:v>
                </c:pt>
                <c:pt idx="10">
                  <c:v>2005</c:v>
                </c:pt>
                <c:pt idx="11">
                  <c:v>2006</c:v>
                </c:pt>
                <c:pt idx="12">
                  <c:v>2007</c:v>
                </c:pt>
                <c:pt idx="13">
                  <c:v>2008</c:v>
                </c:pt>
                <c:pt idx="14">
                  <c:v>2009</c:v>
                </c:pt>
                <c:pt idx="15">
                  <c:v>2010</c:v>
                </c:pt>
                <c:pt idx="16">
                  <c:v>2011</c:v>
                </c:pt>
                <c:pt idx="17">
                  <c:v>2012</c:v>
                </c:pt>
                <c:pt idx="18">
                  <c:v>2013</c:v>
                </c:pt>
                <c:pt idx="19">
                  <c:v>2014</c:v>
                </c:pt>
                <c:pt idx="20">
                  <c:v>2015</c:v>
                </c:pt>
                <c:pt idx="21">
                  <c:v>2016</c:v>
                </c:pt>
                <c:pt idx="22">
                  <c:v>2017</c:v>
                </c:pt>
                <c:pt idx="23">
                  <c:v>2018</c:v>
                </c:pt>
                <c:pt idx="24">
                  <c:v>2019</c:v>
                </c:pt>
                <c:pt idx="25">
                  <c:v>2020</c:v>
                </c:pt>
                <c:pt idx="26">
                  <c:v>2021</c:v>
                </c:pt>
                <c:pt idx="27">
                  <c:v>2022</c:v>
                </c:pt>
              </c:numCache>
            </c:numRef>
          </c:cat>
          <c:val>
            <c:numRef>
              <c:f>'GVA Nationality of Ownership '!$P$5:$P$32</c:f>
              <c:numCache>
                <c:formatCode>General</c:formatCode>
                <c:ptCount val="28"/>
                <c:pt idx="0">
                  <c:v>87166</c:v>
                </c:pt>
                <c:pt idx="1">
                  <c:v>91988</c:v>
                </c:pt>
                <c:pt idx="2">
                  <c:v>98303</c:v>
                </c:pt>
                <c:pt idx="3">
                  <c:v>104017</c:v>
                </c:pt>
                <c:pt idx="4">
                  <c:v>109685</c:v>
                </c:pt>
                <c:pt idx="5">
                  <c:v>116610</c:v>
                </c:pt>
                <c:pt idx="6">
                  <c:v>120230</c:v>
                </c:pt>
                <c:pt idx="7">
                  <c:v>123404</c:v>
                </c:pt>
                <c:pt idx="8">
                  <c:v>127727</c:v>
                </c:pt>
                <c:pt idx="9">
                  <c:v>135252</c:v>
                </c:pt>
                <c:pt idx="10">
                  <c:v>142127</c:v>
                </c:pt>
                <c:pt idx="11">
                  <c:v>148365</c:v>
                </c:pt>
                <c:pt idx="12">
                  <c:v>158812</c:v>
                </c:pt>
                <c:pt idx="13">
                  <c:v>155732</c:v>
                </c:pt>
                <c:pt idx="14">
                  <c:v>142058</c:v>
                </c:pt>
                <c:pt idx="15">
                  <c:v>142640</c:v>
                </c:pt>
                <c:pt idx="16">
                  <c:v>145397</c:v>
                </c:pt>
                <c:pt idx="17">
                  <c:v>141122</c:v>
                </c:pt>
                <c:pt idx="18">
                  <c:v>144275</c:v>
                </c:pt>
                <c:pt idx="19">
                  <c:v>152957</c:v>
                </c:pt>
                <c:pt idx="20">
                  <c:v>161904</c:v>
                </c:pt>
                <c:pt idx="21">
                  <c:v>165241</c:v>
                </c:pt>
                <c:pt idx="22">
                  <c:v>172669</c:v>
                </c:pt>
                <c:pt idx="23">
                  <c:v>183078</c:v>
                </c:pt>
                <c:pt idx="24">
                  <c:v>190825</c:v>
                </c:pt>
                <c:pt idx="25">
                  <c:v>177898</c:v>
                </c:pt>
                <c:pt idx="26">
                  <c:v>186357</c:v>
                </c:pt>
                <c:pt idx="27">
                  <c:v>199687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316-4475-AA4B-DC993A2DD6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overlap val="100"/>
        <c:axId val="422180888"/>
        <c:axId val="419635176"/>
      </c:barChart>
      <c:lineChart>
        <c:grouping val="standard"/>
        <c:varyColors val="0"/>
        <c:ser>
          <c:idx val="2"/>
          <c:order val="2"/>
          <c:tx>
            <c:strRef>
              <c:f>'GVA Nationality of Ownership '!$Q$4</c:f>
              <c:strCache>
                <c:ptCount val="1"/>
                <c:pt idx="0">
                  <c:v>GVA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15"/>
            <c:spPr>
              <a:solidFill>
                <a:schemeClr val="bg1"/>
              </a:solidFill>
              <a:ln w="38100">
                <a:solidFill>
                  <a:srgbClr val="00A685"/>
                </a:solidFill>
              </a:ln>
              <a:effectLst/>
            </c:spPr>
          </c:marker>
          <c:cat>
            <c:numRef>
              <c:f>'GVA Nationality of Ownership '!$N$5:$N$32</c:f>
              <c:numCache>
                <c:formatCode>General</c:formatCode>
                <c:ptCount val="28"/>
                <c:pt idx="0">
                  <c:v>1995</c:v>
                </c:pt>
                <c:pt idx="1">
                  <c:v>1996</c:v>
                </c:pt>
                <c:pt idx="2">
                  <c:v>1997</c:v>
                </c:pt>
                <c:pt idx="3">
                  <c:v>1998</c:v>
                </c:pt>
                <c:pt idx="4">
                  <c:v>1999</c:v>
                </c:pt>
                <c:pt idx="5">
                  <c:v>2000</c:v>
                </c:pt>
                <c:pt idx="6">
                  <c:v>2001</c:v>
                </c:pt>
                <c:pt idx="7">
                  <c:v>2002</c:v>
                </c:pt>
                <c:pt idx="8">
                  <c:v>2003</c:v>
                </c:pt>
                <c:pt idx="9">
                  <c:v>2004</c:v>
                </c:pt>
                <c:pt idx="10">
                  <c:v>2005</c:v>
                </c:pt>
                <c:pt idx="11">
                  <c:v>2006</c:v>
                </c:pt>
                <c:pt idx="12">
                  <c:v>2007</c:v>
                </c:pt>
                <c:pt idx="13">
                  <c:v>2008</c:v>
                </c:pt>
                <c:pt idx="14">
                  <c:v>2009</c:v>
                </c:pt>
                <c:pt idx="15">
                  <c:v>2010</c:v>
                </c:pt>
                <c:pt idx="16">
                  <c:v>2011</c:v>
                </c:pt>
                <c:pt idx="17">
                  <c:v>2012</c:v>
                </c:pt>
                <c:pt idx="18">
                  <c:v>2013</c:v>
                </c:pt>
                <c:pt idx="19">
                  <c:v>2014</c:v>
                </c:pt>
                <c:pt idx="20">
                  <c:v>2015</c:v>
                </c:pt>
                <c:pt idx="21">
                  <c:v>2016</c:v>
                </c:pt>
                <c:pt idx="22">
                  <c:v>2017</c:v>
                </c:pt>
                <c:pt idx="23">
                  <c:v>2018</c:v>
                </c:pt>
                <c:pt idx="24">
                  <c:v>2019</c:v>
                </c:pt>
                <c:pt idx="25">
                  <c:v>2020</c:v>
                </c:pt>
                <c:pt idx="26">
                  <c:v>2021</c:v>
                </c:pt>
                <c:pt idx="27">
                  <c:v>2022</c:v>
                </c:pt>
              </c:numCache>
            </c:numRef>
          </c:cat>
          <c:val>
            <c:numRef>
              <c:f>'GVA Nationality of Ownership '!$Q$5:$Q$32</c:f>
              <c:numCache>
                <c:formatCode>General</c:formatCode>
                <c:ptCount val="28"/>
                <c:pt idx="0">
                  <c:v>102063</c:v>
                </c:pt>
                <c:pt idx="1">
                  <c:v>108063</c:v>
                </c:pt>
                <c:pt idx="2">
                  <c:v>118348</c:v>
                </c:pt>
                <c:pt idx="3">
                  <c:v>127950</c:v>
                </c:pt>
                <c:pt idx="4">
                  <c:v>137772</c:v>
                </c:pt>
                <c:pt idx="5">
                  <c:v>148445</c:v>
                </c:pt>
                <c:pt idx="6">
                  <c:v>153921</c:v>
                </c:pt>
                <c:pt idx="7">
                  <c:v>162245</c:v>
                </c:pt>
                <c:pt idx="8">
                  <c:v>164926</c:v>
                </c:pt>
                <c:pt idx="9">
                  <c:v>173584</c:v>
                </c:pt>
                <c:pt idx="10">
                  <c:v>184100</c:v>
                </c:pt>
                <c:pt idx="11">
                  <c:v>192574</c:v>
                </c:pt>
                <c:pt idx="12">
                  <c:v>207854</c:v>
                </c:pt>
                <c:pt idx="13">
                  <c:v>203051</c:v>
                </c:pt>
                <c:pt idx="14">
                  <c:v>190820</c:v>
                </c:pt>
                <c:pt idx="15">
                  <c:v>194342</c:v>
                </c:pt>
                <c:pt idx="16">
                  <c:v>197143</c:v>
                </c:pt>
                <c:pt idx="17">
                  <c:v>192430</c:v>
                </c:pt>
                <c:pt idx="18">
                  <c:v>194830</c:v>
                </c:pt>
                <c:pt idx="19">
                  <c:v>209923</c:v>
                </c:pt>
                <c:pt idx="20">
                  <c:v>263066</c:v>
                </c:pt>
                <c:pt idx="21">
                  <c:v>266792</c:v>
                </c:pt>
                <c:pt idx="22">
                  <c:v>284794</c:v>
                </c:pt>
                <c:pt idx="23">
                  <c:v>313627</c:v>
                </c:pt>
                <c:pt idx="24">
                  <c:v>330302</c:v>
                </c:pt>
                <c:pt idx="25">
                  <c:v>352054</c:v>
                </c:pt>
                <c:pt idx="26">
                  <c:v>396504</c:v>
                </c:pt>
                <c:pt idx="27">
                  <c:v>450588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316-4475-AA4B-DC993A2DD6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22180888"/>
        <c:axId val="419635176"/>
      </c:lineChart>
      <c:catAx>
        <c:axId val="42218088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rgbClr val="004D45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19635176"/>
        <c:crosses val="autoZero"/>
        <c:auto val="1"/>
        <c:lblAlgn val="ctr"/>
        <c:lblOffset val="100"/>
        <c:tickLblSkip val="1"/>
        <c:tickMarkSkip val="4"/>
        <c:noMultiLvlLbl val="0"/>
      </c:catAx>
      <c:valAx>
        <c:axId val="419635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004D45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22180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2091321964468583"/>
          <c:y val="1.3697812307772821E-3"/>
          <c:w val="0.32758276183219032"/>
          <c:h val="4.981584681988553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rgbClr val="004D45"/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rgbClr val="004D45"/>
          </a:solidFill>
        </a:defRPr>
      </a:pPr>
      <a:endParaRPr lang="fr-FR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7761919344101691E-2"/>
          <c:y val="7.7269078259977308E-2"/>
          <c:w val="0.92399990202187687"/>
          <c:h val="0.8682804760656605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'data_pop by activity'!$B$98</c:f>
              <c:strCache>
                <c:ptCount val="1"/>
                <c:pt idx="0">
                  <c:v>in emp_IE</c:v>
                </c:pt>
              </c:strCache>
            </c:strRef>
          </c:tx>
          <c:spPr>
            <a:solidFill>
              <a:srgbClr val="004D45"/>
            </a:solidFill>
            <a:ln>
              <a:noFill/>
            </a:ln>
            <a:effectLst/>
          </c:spPr>
          <c:invertIfNegative val="0"/>
          <c:cat>
            <c:strRef>
              <c:f>'data_pop by activity'!$C$97:$H$97</c:f>
              <c:strCache>
                <c:ptCount val="6"/>
                <c:pt idx="0">
                  <c:v>2000</c:v>
                </c:pt>
                <c:pt idx="1">
                  <c:v>2005</c:v>
                </c:pt>
                <c:pt idx="2">
                  <c:v>2010</c:v>
                </c:pt>
                <c:pt idx="3">
                  <c:v>2015</c:v>
                </c:pt>
                <c:pt idx="4">
                  <c:v>2020</c:v>
                </c:pt>
                <c:pt idx="5">
                  <c:v>today</c:v>
                </c:pt>
              </c:strCache>
            </c:strRef>
          </c:cat>
          <c:val>
            <c:numRef>
              <c:f>'data_pop by activity'!$C$98:$H$98</c:f>
              <c:numCache>
                <c:formatCode>#,##0</c:formatCode>
                <c:ptCount val="6"/>
                <c:pt idx="0">
                  <c:v>1704.5</c:v>
                </c:pt>
                <c:pt idx="1">
                  <c:v>1876.5</c:v>
                </c:pt>
                <c:pt idx="2">
                  <c:v>1643.1499999999999</c:v>
                </c:pt>
                <c:pt idx="3">
                  <c:v>1764.1250000000002</c:v>
                </c:pt>
                <c:pt idx="4">
                  <c:v>1878.25</c:v>
                </c:pt>
                <c:pt idx="5">
                  <c:v>2077.4250000000002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BD-4427-B49F-808797D3960D}"/>
            </c:ext>
          </c:extLst>
        </c:ser>
        <c:ser>
          <c:idx val="1"/>
          <c:order val="1"/>
          <c:tx>
            <c:strRef>
              <c:f>'data_pop by activity'!$B$99</c:f>
              <c:strCache>
                <c:ptCount val="1"/>
                <c:pt idx="0">
                  <c:v>in emp_non IE</c:v>
                </c:pt>
              </c:strCache>
            </c:strRef>
          </c:tx>
          <c:spPr>
            <a:solidFill>
              <a:srgbClr val="D9C69B"/>
            </a:solidFill>
            <a:ln>
              <a:noFill/>
            </a:ln>
            <a:effectLst/>
          </c:spPr>
          <c:invertIfNegative val="0"/>
          <c:cat>
            <c:strRef>
              <c:f>'data_pop by activity'!$C$97:$H$97</c:f>
              <c:strCache>
                <c:ptCount val="6"/>
                <c:pt idx="0">
                  <c:v>2000</c:v>
                </c:pt>
                <c:pt idx="1">
                  <c:v>2005</c:v>
                </c:pt>
                <c:pt idx="2">
                  <c:v>2010</c:v>
                </c:pt>
                <c:pt idx="3">
                  <c:v>2015</c:v>
                </c:pt>
                <c:pt idx="4">
                  <c:v>2020</c:v>
                </c:pt>
                <c:pt idx="5">
                  <c:v>today</c:v>
                </c:pt>
              </c:strCache>
            </c:strRef>
          </c:cat>
          <c:val>
            <c:numRef>
              <c:f>'data_pop by activity'!$C$99:$H$99</c:f>
              <c:numCache>
                <c:formatCode>#,##0</c:formatCode>
                <c:ptCount val="6"/>
                <c:pt idx="0">
                  <c:v>68.225000000000009</c:v>
                </c:pt>
                <c:pt idx="1">
                  <c:v>161.27500000000001</c:v>
                </c:pt>
                <c:pt idx="2">
                  <c:v>281.375</c:v>
                </c:pt>
                <c:pt idx="3">
                  <c:v>291.52499999999998</c:v>
                </c:pt>
                <c:pt idx="4">
                  <c:v>374.79999999999995</c:v>
                </c:pt>
                <c:pt idx="5">
                  <c:v>469.875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8BD-4427-B49F-808797D396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07623728"/>
        <c:axId val="707626024"/>
      </c:barChart>
      <c:catAx>
        <c:axId val="70762372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004D45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707626024"/>
        <c:crosses val="autoZero"/>
        <c:auto val="1"/>
        <c:lblAlgn val="ctr"/>
        <c:lblOffset val="100"/>
        <c:noMultiLvlLbl val="0"/>
      </c:catAx>
      <c:valAx>
        <c:axId val="707626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004D45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707623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6691057481854428"/>
          <c:y val="1.8734627317896598E-2"/>
          <c:w val="0.36085276526702015"/>
          <c:h val="2.947605575492274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rgbClr val="004D45"/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rgbClr val="004D45"/>
          </a:solidFill>
        </a:defRPr>
      </a:pPr>
      <a:endParaRPr lang="fr-FR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606604287746729"/>
          <c:y val="3.7558268388084057E-2"/>
          <c:w val="0.6734279562808253"/>
          <c:h val="0.91278623041010876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rgbClr val="00A68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CFE-478E-9467-2B05597ED7B9}"/>
              </c:ext>
            </c:extLst>
          </c:dPt>
          <c:dPt>
            <c:idx val="1"/>
            <c:bubble3D val="0"/>
            <c:spPr>
              <a:solidFill>
                <a:srgbClr val="004D4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CFE-478E-9467-2B05597ED7B9}"/>
              </c:ext>
            </c:extLst>
          </c:dPt>
          <c:dPt>
            <c:idx val="2"/>
            <c:bubble3D val="0"/>
            <c:spPr>
              <a:solidFill>
                <a:srgbClr val="ACB6BD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CFE-478E-9467-2B05597ED7B9}"/>
              </c:ext>
            </c:extLst>
          </c:dPt>
          <c:dPt>
            <c:idx val="3"/>
            <c:bubble3D val="0"/>
            <c:spPr>
              <a:solidFill>
                <a:srgbClr val="0090D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CFE-478E-9467-2B05597ED7B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'data_pop by activity'!$I$104:$I$107</c:f>
              <c:strCache>
                <c:ptCount val="4"/>
                <c:pt idx="0">
                  <c:v>old EU</c:v>
                </c:pt>
                <c:pt idx="1">
                  <c:v>UK</c:v>
                </c:pt>
                <c:pt idx="2">
                  <c:v>new EU</c:v>
                </c:pt>
                <c:pt idx="3">
                  <c:v>other</c:v>
                </c:pt>
              </c:strCache>
            </c:strRef>
          </c:cat>
          <c:val>
            <c:numRef>
              <c:f>'data_pop by activity'!$J$104:$J$107</c:f>
              <c:numCache>
                <c:formatCode>0</c:formatCode>
                <c:ptCount val="4"/>
                <c:pt idx="0">
                  <c:v>71.775000000000006</c:v>
                </c:pt>
                <c:pt idx="1">
                  <c:v>62.7</c:v>
                </c:pt>
                <c:pt idx="2">
                  <c:v>181.17499999999998</c:v>
                </c:pt>
                <c:pt idx="3">
                  <c:v>154.22500000000005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CFE-478E-9467-2B05597ED7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rgbClr val="004D45"/>
          </a:solidFill>
        </a:defRPr>
      </a:pPr>
      <a:endParaRPr lang="fr-FR"/>
    </a:p>
  </c:txPr>
  <c:externalData r:id="rId3">
    <c:autoUpdate val="0"/>
  </c:externalData>
  <c:userShapes r:id="rId4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4496420424067805E-2"/>
          <c:y val="6.1240585138102308E-2"/>
          <c:w val="0.93047730941779283"/>
          <c:h val="0.88222056753438916"/>
        </c:manualLayout>
      </c:layout>
      <c:lineChart>
        <c:grouping val="standard"/>
        <c:varyColors val="0"/>
        <c:ser>
          <c:idx val="0"/>
          <c:order val="0"/>
          <c:tx>
            <c:strRef>
              <c:f>'MDD_GDP s.a.'!$AQ$3</c:f>
              <c:strCache>
                <c:ptCount val="1"/>
                <c:pt idx="0">
                  <c:v>MDD, s.a.</c:v>
                </c:pt>
              </c:strCache>
            </c:strRef>
          </c:tx>
          <c:spPr>
            <a:ln w="38100" cap="rnd">
              <a:solidFill>
                <a:srgbClr val="004E46"/>
              </a:solidFill>
              <a:round/>
            </a:ln>
            <a:effectLst/>
          </c:spPr>
          <c:marker>
            <c:symbol val="none"/>
          </c:marker>
          <c:cat>
            <c:strRef>
              <c:f>'MDD_GDP s.a.'!$AP$103:$AP$114</c:f>
              <c:strCache>
                <c:ptCount val="12"/>
                <c:pt idx="0">
                  <c:v>Q4 2019</c:v>
                </c:pt>
                <c:pt idx="1">
                  <c:v>Q1 2020</c:v>
                </c:pt>
                <c:pt idx="2">
                  <c:v>Q2 2020</c:v>
                </c:pt>
                <c:pt idx="3">
                  <c:v>Q3 2020</c:v>
                </c:pt>
                <c:pt idx="4">
                  <c:v>Q4 2020</c:v>
                </c:pt>
                <c:pt idx="5">
                  <c:v>Q1 2021</c:v>
                </c:pt>
                <c:pt idx="6">
                  <c:v>Q2 2021</c:v>
                </c:pt>
                <c:pt idx="7">
                  <c:v>Q3 2021</c:v>
                </c:pt>
                <c:pt idx="8">
                  <c:v>Q4 2021</c:v>
                </c:pt>
                <c:pt idx="9">
                  <c:v>Q1 2022</c:v>
                </c:pt>
                <c:pt idx="10">
                  <c:v>Q2 2022</c:v>
                </c:pt>
                <c:pt idx="11">
                  <c:v>Q3 2022</c:v>
                </c:pt>
              </c:strCache>
            </c:strRef>
          </c:cat>
          <c:val>
            <c:numRef>
              <c:f>'MDD_GDP s.a.'!$AQ$103:$AQ$114</c:f>
              <c:numCache>
                <c:formatCode>#,##0</c:formatCode>
                <c:ptCount val="12"/>
                <c:pt idx="0">
                  <c:v>47549</c:v>
                </c:pt>
                <c:pt idx="1">
                  <c:v>46334</c:v>
                </c:pt>
                <c:pt idx="2">
                  <c:v>41038</c:v>
                </c:pt>
                <c:pt idx="3">
                  <c:v>46802</c:v>
                </c:pt>
                <c:pt idx="4">
                  <c:v>45263</c:v>
                </c:pt>
                <c:pt idx="5">
                  <c:v>43784</c:v>
                </c:pt>
                <c:pt idx="6">
                  <c:v>47088</c:v>
                </c:pt>
                <c:pt idx="7">
                  <c:v>48722</c:v>
                </c:pt>
                <c:pt idx="8">
                  <c:v>49841</c:v>
                </c:pt>
                <c:pt idx="9">
                  <c:v>49969</c:v>
                </c:pt>
                <c:pt idx="10">
                  <c:v>52313</c:v>
                </c:pt>
                <c:pt idx="11">
                  <c:v>51739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93C-4461-AB9D-08E984B8EC5F}"/>
            </c:ext>
          </c:extLst>
        </c:ser>
        <c:ser>
          <c:idx val="1"/>
          <c:order val="1"/>
          <c:tx>
            <c:strRef>
              <c:f>'MDD_GDP s.a.'!$AR$3</c:f>
              <c:strCache>
                <c:ptCount val="1"/>
                <c:pt idx="0">
                  <c:v>peak</c:v>
                </c:pt>
              </c:strCache>
            </c:strRef>
          </c:tx>
          <c:spPr>
            <a:ln w="38100" cap="rnd">
              <a:solidFill>
                <a:srgbClr val="00A685"/>
              </a:solidFill>
              <a:prstDash val="solid"/>
              <a:round/>
            </a:ln>
            <a:effectLst/>
          </c:spPr>
          <c:marker>
            <c:symbol val="none"/>
          </c:marker>
          <c:cat>
            <c:strRef>
              <c:f>'MDD_GDP s.a.'!$AP$103:$AP$114</c:f>
              <c:strCache>
                <c:ptCount val="12"/>
                <c:pt idx="0">
                  <c:v>Q4 2019</c:v>
                </c:pt>
                <c:pt idx="1">
                  <c:v>Q1 2020</c:v>
                </c:pt>
                <c:pt idx="2">
                  <c:v>Q2 2020</c:v>
                </c:pt>
                <c:pt idx="3">
                  <c:v>Q3 2020</c:v>
                </c:pt>
                <c:pt idx="4">
                  <c:v>Q4 2020</c:v>
                </c:pt>
                <c:pt idx="5">
                  <c:v>Q1 2021</c:v>
                </c:pt>
                <c:pt idx="6">
                  <c:v>Q2 2021</c:v>
                </c:pt>
                <c:pt idx="7">
                  <c:v>Q3 2021</c:v>
                </c:pt>
                <c:pt idx="8">
                  <c:v>Q4 2021</c:v>
                </c:pt>
                <c:pt idx="9">
                  <c:v>Q1 2022</c:v>
                </c:pt>
                <c:pt idx="10">
                  <c:v>Q2 2022</c:v>
                </c:pt>
                <c:pt idx="11">
                  <c:v>Q3 2022</c:v>
                </c:pt>
              </c:strCache>
            </c:strRef>
          </c:cat>
          <c:val>
            <c:numRef>
              <c:f>'MDD_GDP s.a.'!$AR$103:$AR$114</c:f>
              <c:numCache>
                <c:formatCode>#,##0</c:formatCode>
                <c:ptCount val="12"/>
                <c:pt idx="0">
                  <c:v>47549</c:v>
                </c:pt>
                <c:pt idx="1">
                  <c:v>47549</c:v>
                </c:pt>
                <c:pt idx="2">
                  <c:v>47549</c:v>
                </c:pt>
                <c:pt idx="3">
                  <c:v>47549</c:v>
                </c:pt>
                <c:pt idx="4">
                  <c:v>47549</c:v>
                </c:pt>
                <c:pt idx="5">
                  <c:v>47549</c:v>
                </c:pt>
                <c:pt idx="6">
                  <c:v>47549</c:v>
                </c:pt>
                <c:pt idx="7">
                  <c:v>47549</c:v>
                </c:pt>
                <c:pt idx="8">
                  <c:v>47549</c:v>
                </c:pt>
                <c:pt idx="9">
                  <c:v>47549</c:v>
                </c:pt>
                <c:pt idx="10">
                  <c:v>47549</c:v>
                </c:pt>
                <c:pt idx="11">
                  <c:v>47549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93C-4461-AB9D-08E984B8EC5F}"/>
            </c:ext>
          </c:extLst>
        </c:ser>
        <c:ser>
          <c:idx val="4"/>
          <c:order val="2"/>
          <c:tx>
            <c:strRef>
              <c:f>'MDD_GDP s.a.'!$AU$3</c:f>
              <c:strCache>
                <c:ptCount val="1"/>
                <c:pt idx="0">
                  <c:v>hypothetical: no pandemic</c:v>
                </c:pt>
              </c:strCache>
            </c:strRef>
          </c:tx>
          <c:spPr>
            <a:ln w="19050" cap="rnd">
              <a:solidFill>
                <a:srgbClr val="0090D4"/>
              </a:solidFill>
              <a:prstDash val="dash"/>
              <a:round/>
            </a:ln>
            <a:effectLst/>
          </c:spPr>
          <c:marker>
            <c:symbol val="none"/>
          </c:marker>
          <c:cat>
            <c:strRef>
              <c:f>'MDD_GDP s.a.'!$AP$103:$AP$114</c:f>
              <c:strCache>
                <c:ptCount val="12"/>
                <c:pt idx="0">
                  <c:v>Q4 2019</c:v>
                </c:pt>
                <c:pt idx="1">
                  <c:v>Q1 2020</c:v>
                </c:pt>
                <c:pt idx="2">
                  <c:v>Q2 2020</c:v>
                </c:pt>
                <c:pt idx="3">
                  <c:v>Q3 2020</c:v>
                </c:pt>
                <c:pt idx="4">
                  <c:v>Q4 2020</c:v>
                </c:pt>
                <c:pt idx="5">
                  <c:v>Q1 2021</c:v>
                </c:pt>
                <c:pt idx="6">
                  <c:v>Q2 2021</c:v>
                </c:pt>
                <c:pt idx="7">
                  <c:v>Q3 2021</c:v>
                </c:pt>
                <c:pt idx="8">
                  <c:v>Q4 2021</c:v>
                </c:pt>
                <c:pt idx="9">
                  <c:v>Q1 2022</c:v>
                </c:pt>
                <c:pt idx="10">
                  <c:v>Q2 2022</c:v>
                </c:pt>
                <c:pt idx="11">
                  <c:v>Q3 2022</c:v>
                </c:pt>
              </c:strCache>
            </c:strRef>
          </c:cat>
          <c:val>
            <c:numRef>
              <c:f>'MDD_GDP s.a.'!$AU$103:$AU$114</c:f>
              <c:numCache>
                <c:formatCode>#,##0</c:formatCode>
                <c:ptCount val="12"/>
                <c:pt idx="0">
                  <c:v>47549</c:v>
                </c:pt>
                <c:pt idx="1">
                  <c:v>47979.263496830536</c:v>
                </c:pt>
                <c:pt idx="2">
                  <c:v>48413.420381044714</c:v>
                </c:pt>
                <c:pt idx="3">
                  <c:v>48851.505883298705</c:v>
                </c:pt>
                <c:pt idx="4">
                  <c:v>49293.5555530454</c:v>
                </c:pt>
                <c:pt idx="5">
                  <c:v>49739.60526141915</c:v>
                </c:pt>
                <c:pt idx="6">
                  <c:v>50189.69120414662</c:v>
                </c:pt>
                <c:pt idx="7">
                  <c:v>50643.84990448397</c:v>
                </c:pt>
                <c:pt idx="8">
                  <c:v>51102.118216180621</c:v>
                </c:pt>
                <c:pt idx="9">
                  <c:v>51564.53332646982</c:v>
                </c:pt>
                <c:pt idx="10">
                  <c:v>52031.132759086307</c:v>
                </c:pt>
                <c:pt idx="11">
                  <c:v>52501.95437731126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93C-4461-AB9D-08E984B8EC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62623568"/>
        <c:axId val="662630784"/>
      </c:lineChart>
      <c:catAx>
        <c:axId val="66262356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tx1"/>
            </a:solidFill>
            <a:round/>
          </a:ln>
          <a:effectLst/>
        </c:spPr>
        <c:txPr>
          <a:bodyPr rot="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rgbClr val="004D44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662630784"/>
        <c:crosses val="autoZero"/>
        <c:auto val="1"/>
        <c:lblAlgn val="ctr"/>
        <c:lblOffset val="100"/>
        <c:noMultiLvlLbl val="0"/>
      </c:catAx>
      <c:valAx>
        <c:axId val="662630784"/>
        <c:scaling>
          <c:orientation val="minMax"/>
          <c:min val="35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004D44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662623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0062366275898136"/>
          <c:y val="1.0128490158549931E-2"/>
          <c:w val="0.68294879478104165"/>
          <c:h val="5.138324723896034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rgbClr val="004D44"/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rgbClr val="004D44"/>
          </a:solidFill>
        </a:defRPr>
      </a:pPr>
      <a:endParaRPr lang="fr-FR"/>
    </a:p>
  </c:txPr>
  <c:externalData r:id="rId3">
    <c:autoUpdate val="0"/>
  </c:externalData>
  <c:userShapes r:id="rId4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7582697737318334E-2"/>
          <c:y val="6.0643712336936259E-2"/>
          <c:w val="0.89784405747334106"/>
          <c:h val="0.84291079238334288"/>
        </c:manualLayout>
      </c:layout>
      <c:lineChart>
        <c:grouping val="standard"/>
        <c:varyColors val="0"/>
        <c:ser>
          <c:idx val="0"/>
          <c:order val="0"/>
          <c:tx>
            <c:strRef>
              <c:f>'s.a. data'!$S$3</c:f>
              <c:strCache>
                <c:ptCount val="1"/>
                <c:pt idx="0">
                  <c:v>employment</c:v>
                </c:pt>
              </c:strCache>
            </c:strRef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158-4F49-B803-C43A6389D1E0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158-4F49-B803-C43A6389D1E0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158-4F49-B803-C43A6389D1E0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158-4F49-B803-C43A6389D1E0}"/>
                </c:ext>
              </c:extLst>
            </c:dLbl>
            <c:dLbl>
              <c:idx val="4"/>
              <c:layout>
                <c:manualLayout>
                  <c:x val="-2.867924495838875E-2"/>
                  <c:y val="-7.73590136503510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158-4F49-B803-C43A6389D1E0}"/>
                </c:ext>
              </c:extLst>
            </c:dLbl>
            <c:dLbl>
              <c:idx val="5"/>
              <c:layout>
                <c:manualLayout>
                  <c:x val="1.9664707178938815E-2"/>
                  <c:y val="4.60567064932382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158-4F49-B803-C43A6389D1E0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158-4F49-B803-C43A6389D1E0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158-4F49-B803-C43A6389D1E0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158-4F49-B803-C43A6389D1E0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158-4F49-B803-C43A6389D1E0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D158-4F49-B803-C43A6389D1E0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D158-4F49-B803-C43A6389D1E0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D158-4F49-B803-C43A6389D1E0}"/>
                </c:ext>
              </c:extLst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D158-4F49-B803-C43A6389D1E0}"/>
                </c:ext>
              </c:extLst>
            </c:dLbl>
            <c:dLbl>
              <c:idx val="1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D158-4F49-B803-C43A6389D1E0}"/>
                </c:ext>
              </c:extLst>
            </c:dLbl>
            <c:dLbl>
              <c:idx val="1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D158-4F49-B803-C43A6389D1E0}"/>
                </c:ext>
              </c:extLst>
            </c:dLbl>
            <c:dLbl>
              <c:idx val="16"/>
              <c:layout>
                <c:manualLayout>
                  <c:x val="-6.2777209143637089E-2"/>
                  <c:y val="-2.0898641588296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D158-4F49-B803-C43A6389D1E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rgbClr val="004E46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's.a. data'!$R$4:$R$20</c:f>
              <c:strCache>
                <c:ptCount val="17"/>
                <c:pt idx="0">
                  <c:v>2019 Q1</c:v>
                </c:pt>
                <c:pt idx="1">
                  <c:v>2019 Q2</c:v>
                </c:pt>
                <c:pt idx="2">
                  <c:v>2019 Q3</c:v>
                </c:pt>
                <c:pt idx="3">
                  <c:v>2019 Q4</c:v>
                </c:pt>
                <c:pt idx="4">
                  <c:v>2020 Q1</c:v>
                </c:pt>
                <c:pt idx="5">
                  <c:v>2020 Q2</c:v>
                </c:pt>
                <c:pt idx="6">
                  <c:v>2020 Q3</c:v>
                </c:pt>
                <c:pt idx="7">
                  <c:v>2020 Q4</c:v>
                </c:pt>
                <c:pt idx="8">
                  <c:v>2021 Q1</c:v>
                </c:pt>
                <c:pt idx="9">
                  <c:v>2021 Q2</c:v>
                </c:pt>
                <c:pt idx="10">
                  <c:v>2021Q3</c:v>
                </c:pt>
                <c:pt idx="11">
                  <c:v>2021 Q4</c:v>
                </c:pt>
                <c:pt idx="12">
                  <c:v>2022 Q1</c:v>
                </c:pt>
                <c:pt idx="13">
                  <c:v>2022 Q2</c:v>
                </c:pt>
                <c:pt idx="14">
                  <c:v>2022 Q3</c:v>
                </c:pt>
                <c:pt idx="15">
                  <c:v>2022 Q4</c:v>
                </c:pt>
                <c:pt idx="16">
                  <c:v>2023 Q1</c:v>
                </c:pt>
              </c:strCache>
            </c:strRef>
          </c:cat>
          <c:val>
            <c:numRef>
              <c:f>'s.a. data'!$S$4:$S$20</c:f>
              <c:numCache>
                <c:formatCode>#,##0.0</c:formatCode>
                <c:ptCount val="17"/>
                <c:pt idx="0">
                  <c:v>2317.3000000000002</c:v>
                </c:pt>
                <c:pt idx="1">
                  <c:v>2292.5</c:v>
                </c:pt>
                <c:pt idx="2">
                  <c:v>2316.9</c:v>
                </c:pt>
                <c:pt idx="3">
                  <c:v>2350</c:v>
                </c:pt>
                <c:pt idx="4">
                  <c:v>2365.6</c:v>
                </c:pt>
                <c:pt idx="5">
                  <c:v>2131.8000000000002</c:v>
                </c:pt>
                <c:pt idx="6">
                  <c:v>2246</c:v>
                </c:pt>
                <c:pt idx="7">
                  <c:v>2272</c:v>
                </c:pt>
                <c:pt idx="8">
                  <c:v>2246.6999999999998</c:v>
                </c:pt>
                <c:pt idx="9">
                  <c:v>2338.8000000000002</c:v>
                </c:pt>
                <c:pt idx="10">
                  <c:v>2469.5</c:v>
                </c:pt>
                <c:pt idx="11">
                  <c:v>2503</c:v>
                </c:pt>
                <c:pt idx="12">
                  <c:v>2522</c:v>
                </c:pt>
                <c:pt idx="13">
                  <c:v>2540.8000000000002</c:v>
                </c:pt>
                <c:pt idx="14">
                  <c:v>2554.1999999999998</c:v>
                </c:pt>
                <c:pt idx="15">
                  <c:v>2574.1</c:v>
                </c:pt>
                <c:pt idx="16">
                  <c:v>2623.3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D158-4F49-B803-C43A6389D1E0}"/>
            </c:ext>
          </c:extLst>
        </c:ser>
        <c:ser>
          <c:idx val="1"/>
          <c:order val="1"/>
          <c:tx>
            <c:strRef>
              <c:f>'s.a. data'!$T$3</c:f>
              <c:strCache>
                <c:ptCount val="1"/>
                <c:pt idx="0">
                  <c:v>pre-pandemic peak</c:v>
                </c:pt>
              </c:strCache>
            </c:strRef>
          </c:tx>
          <c:spPr>
            <a:ln w="38100" cap="rnd">
              <a:solidFill>
                <a:srgbClr val="00A685"/>
              </a:solidFill>
              <a:prstDash val="solid"/>
              <a:round/>
            </a:ln>
            <a:effectLst/>
          </c:spPr>
          <c:marker>
            <c:symbol val="none"/>
          </c:marker>
          <c:cat>
            <c:strRef>
              <c:f>'s.a. data'!$R$4:$R$20</c:f>
              <c:strCache>
                <c:ptCount val="17"/>
                <c:pt idx="0">
                  <c:v>2019 Q1</c:v>
                </c:pt>
                <c:pt idx="1">
                  <c:v>2019 Q2</c:v>
                </c:pt>
                <c:pt idx="2">
                  <c:v>2019 Q3</c:v>
                </c:pt>
                <c:pt idx="3">
                  <c:v>2019 Q4</c:v>
                </c:pt>
                <c:pt idx="4">
                  <c:v>2020 Q1</c:v>
                </c:pt>
                <c:pt idx="5">
                  <c:v>2020 Q2</c:v>
                </c:pt>
                <c:pt idx="6">
                  <c:v>2020 Q3</c:v>
                </c:pt>
                <c:pt idx="7">
                  <c:v>2020 Q4</c:v>
                </c:pt>
                <c:pt idx="8">
                  <c:v>2021 Q1</c:v>
                </c:pt>
                <c:pt idx="9">
                  <c:v>2021 Q2</c:v>
                </c:pt>
                <c:pt idx="10">
                  <c:v>2021Q3</c:v>
                </c:pt>
                <c:pt idx="11">
                  <c:v>2021 Q4</c:v>
                </c:pt>
                <c:pt idx="12">
                  <c:v>2022 Q1</c:v>
                </c:pt>
                <c:pt idx="13">
                  <c:v>2022 Q2</c:v>
                </c:pt>
                <c:pt idx="14">
                  <c:v>2022 Q3</c:v>
                </c:pt>
                <c:pt idx="15">
                  <c:v>2022 Q4</c:v>
                </c:pt>
                <c:pt idx="16">
                  <c:v>2023 Q1</c:v>
                </c:pt>
              </c:strCache>
            </c:strRef>
          </c:cat>
          <c:val>
            <c:numRef>
              <c:f>'s.a. data'!$T$4:$T$20</c:f>
              <c:numCache>
                <c:formatCode>#,##0.0</c:formatCode>
                <c:ptCount val="17"/>
                <c:pt idx="0">
                  <c:v>2365.6</c:v>
                </c:pt>
                <c:pt idx="1">
                  <c:v>2365.6</c:v>
                </c:pt>
                <c:pt idx="2">
                  <c:v>2365.6</c:v>
                </c:pt>
                <c:pt idx="3">
                  <c:v>2365.6</c:v>
                </c:pt>
                <c:pt idx="4">
                  <c:v>2365.6</c:v>
                </c:pt>
                <c:pt idx="5">
                  <c:v>2365.6</c:v>
                </c:pt>
                <c:pt idx="6">
                  <c:v>2365.6</c:v>
                </c:pt>
                <c:pt idx="7">
                  <c:v>2365.6</c:v>
                </c:pt>
                <c:pt idx="8">
                  <c:v>2365.6</c:v>
                </c:pt>
                <c:pt idx="9">
                  <c:v>2365.6</c:v>
                </c:pt>
                <c:pt idx="10">
                  <c:v>2365.6</c:v>
                </c:pt>
                <c:pt idx="11">
                  <c:v>2365.6</c:v>
                </c:pt>
                <c:pt idx="12">
                  <c:v>2365.6</c:v>
                </c:pt>
                <c:pt idx="13">
                  <c:v>2365.6</c:v>
                </c:pt>
                <c:pt idx="14">
                  <c:v>2365.6</c:v>
                </c:pt>
                <c:pt idx="15">
                  <c:v>2365.6</c:v>
                </c:pt>
                <c:pt idx="16">
                  <c:v>2365.6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D158-4F49-B803-C43A6389D1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58467816"/>
        <c:axId val="658468144"/>
      </c:lineChart>
      <c:catAx>
        <c:axId val="6584678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tx1"/>
            </a:solidFill>
            <a:round/>
          </a:ln>
          <a:effectLst/>
        </c:spPr>
        <c:txPr>
          <a:bodyPr rot="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rgbClr val="004E46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658468144"/>
        <c:crosses val="autoZero"/>
        <c:auto val="1"/>
        <c:lblAlgn val="ctr"/>
        <c:lblOffset val="100"/>
        <c:noMultiLvlLbl val="0"/>
      </c:catAx>
      <c:valAx>
        <c:axId val="658468144"/>
        <c:scaling>
          <c:orientation val="minMax"/>
          <c:min val="2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 w="635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004E46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658467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9516341942143364"/>
          <c:y val="1.3969965438270946E-2"/>
          <c:w val="0.63937819120789374"/>
          <c:h val="3.528222952002839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rgbClr val="004E46"/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rgbClr val="004E46"/>
          </a:solidFill>
        </a:defRPr>
      </a:pPr>
      <a:endParaRPr lang="fr-FR"/>
    </a:p>
  </c:txPr>
  <c:externalData r:id="rId3">
    <c:autoUpdate val="0"/>
  </c:externalData>
  <c:userShapes r:id="rId4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2709557827613769E-2"/>
          <c:y val="5.4353251355254199E-2"/>
          <c:w val="0.90492684750407704"/>
          <c:h val="0.88702537204991305"/>
        </c:manualLayout>
      </c:layout>
      <c:stockChart>
        <c:ser>
          <c:idx val="0"/>
          <c:order val="0"/>
          <c:tx>
            <c:strRef>
              <c:f>'[Chart in Microsoft PowerPoint]graph data'!$B$16</c:f>
              <c:strCache>
                <c:ptCount val="1"/>
                <c:pt idx="0">
                  <c:v>une rate_total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dash"/>
            <c:size val="10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2"/>
              <c:layout>
                <c:manualLayout>
                  <c:x val="1.1862063812298315E-3"/>
                  <c:y val="6.852715186048418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327-4D0A-BA45-69EC49662E9F}"/>
                </c:ext>
              </c:extLst>
            </c:dLbl>
            <c:dLbl>
              <c:idx val="3"/>
              <c:layout>
                <c:manualLayout>
                  <c:x val="1.4433516401404767E-2"/>
                  <c:y val="-4.176271259604592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327-4D0A-BA45-69EC49662E9F}"/>
                </c:ext>
              </c:extLst>
            </c:dLbl>
            <c:dLbl>
              <c:idx val="4"/>
              <c:layout>
                <c:manualLayout>
                  <c:x val="-6.4055144586415598E-4"/>
                  <c:y val="9.593801260467927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327-4D0A-BA45-69EC49662E9F}"/>
                </c:ext>
              </c:extLst>
            </c:dLbl>
            <c:dLbl>
              <c:idx val="6"/>
              <c:layout>
                <c:manualLayout>
                  <c:x val="8.5447956362549506E-3"/>
                  <c:y val="-3.1290468790468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327-4D0A-BA45-69EC49662E9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rgbClr val="0090D4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rgbClr val="0090D4"/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'[Chart in Microsoft PowerPoint]graph data'!$C$15:$I$15</c:f>
              <c:strCache>
                <c:ptCount val="7"/>
                <c:pt idx="0">
                  <c:v>2016Q1</c:v>
                </c:pt>
                <c:pt idx="1">
                  <c:v>2017Q1</c:v>
                </c:pt>
                <c:pt idx="2">
                  <c:v>2018Q1</c:v>
                </c:pt>
                <c:pt idx="3">
                  <c:v>2019Q1</c:v>
                </c:pt>
                <c:pt idx="4">
                  <c:v>2020Q1</c:v>
                </c:pt>
                <c:pt idx="6">
                  <c:v>2023Q1</c:v>
                </c:pt>
              </c:strCache>
            </c:strRef>
          </c:cat>
          <c:val>
            <c:numRef>
              <c:f>'[Chart in Microsoft PowerPoint]graph data'!$C$16:$I$16</c:f>
              <c:numCache>
                <c:formatCode>0.0</c:formatCode>
                <c:ptCount val="7"/>
                <c:pt idx="0">
                  <c:v>8.9</c:v>
                </c:pt>
                <c:pt idx="1">
                  <c:v>7.2</c:v>
                </c:pt>
                <c:pt idx="2">
                  <c:v>5.9</c:v>
                </c:pt>
                <c:pt idx="3">
                  <c:v>4.9000000000000004</c:v>
                </c:pt>
                <c:pt idx="4">
                  <c:v>4.8</c:v>
                </c:pt>
                <c:pt idx="6">
                  <c:v>4.0999999999999996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327-4D0A-BA45-69EC49662E9F}"/>
            </c:ext>
          </c:extLst>
        </c:ser>
        <c:ser>
          <c:idx val="1"/>
          <c:order val="1"/>
          <c:tx>
            <c:strRef>
              <c:f>'[Chart in Microsoft PowerPoint]graph data'!$B$17</c:f>
              <c:strCache>
                <c:ptCount val="1"/>
                <c:pt idx="0">
                  <c:v>une rate_male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diamond"/>
            <c:size val="10"/>
            <c:spPr>
              <a:solidFill>
                <a:srgbClr val="004D45"/>
              </a:solidFill>
              <a:ln w="9525">
                <a:noFill/>
              </a:ln>
              <a:effectLst/>
            </c:spPr>
          </c:marker>
          <c:cat>
            <c:strRef>
              <c:f>'[Chart in Microsoft PowerPoint]graph data'!$C$15:$I$15</c:f>
              <c:strCache>
                <c:ptCount val="7"/>
                <c:pt idx="0">
                  <c:v>2016Q1</c:v>
                </c:pt>
                <c:pt idx="1">
                  <c:v>2017Q1</c:v>
                </c:pt>
                <c:pt idx="2">
                  <c:v>2018Q1</c:v>
                </c:pt>
                <c:pt idx="3">
                  <c:v>2019Q1</c:v>
                </c:pt>
                <c:pt idx="4">
                  <c:v>2020Q1</c:v>
                </c:pt>
                <c:pt idx="6">
                  <c:v>2023Q1</c:v>
                </c:pt>
              </c:strCache>
            </c:strRef>
          </c:cat>
          <c:val>
            <c:numRef>
              <c:f>'[Chart in Microsoft PowerPoint]graph data'!$C$17:$I$17</c:f>
              <c:numCache>
                <c:formatCode>0.0</c:formatCode>
                <c:ptCount val="7"/>
                <c:pt idx="0">
                  <c:v>10</c:v>
                </c:pt>
                <c:pt idx="1">
                  <c:v>7.4</c:v>
                </c:pt>
                <c:pt idx="2">
                  <c:v>6</c:v>
                </c:pt>
                <c:pt idx="3">
                  <c:v>5.2</c:v>
                </c:pt>
                <c:pt idx="4">
                  <c:v>4.9000000000000004</c:v>
                </c:pt>
                <c:pt idx="6">
                  <c:v>4.3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327-4D0A-BA45-69EC49662E9F}"/>
            </c:ext>
          </c:extLst>
        </c:ser>
        <c:ser>
          <c:idx val="2"/>
          <c:order val="2"/>
          <c:tx>
            <c:strRef>
              <c:f>'[Chart in Microsoft PowerPoint]graph data'!$B$18</c:f>
              <c:strCache>
                <c:ptCount val="1"/>
                <c:pt idx="0">
                  <c:v>une rate_female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10"/>
            <c:spPr>
              <a:solidFill>
                <a:srgbClr val="00A685"/>
              </a:solidFill>
              <a:ln w="9525">
                <a:noFill/>
              </a:ln>
              <a:effectLst/>
            </c:spPr>
          </c:marker>
          <c:cat>
            <c:strRef>
              <c:f>'[Chart in Microsoft PowerPoint]graph data'!$C$15:$I$15</c:f>
              <c:strCache>
                <c:ptCount val="7"/>
                <c:pt idx="0">
                  <c:v>2016Q1</c:v>
                </c:pt>
                <c:pt idx="1">
                  <c:v>2017Q1</c:v>
                </c:pt>
                <c:pt idx="2">
                  <c:v>2018Q1</c:v>
                </c:pt>
                <c:pt idx="3">
                  <c:v>2019Q1</c:v>
                </c:pt>
                <c:pt idx="4">
                  <c:v>2020Q1</c:v>
                </c:pt>
                <c:pt idx="6">
                  <c:v>2023Q1</c:v>
                </c:pt>
              </c:strCache>
            </c:strRef>
          </c:cat>
          <c:val>
            <c:numRef>
              <c:f>'[Chart in Microsoft PowerPoint]graph data'!$C$18:$I$18</c:f>
              <c:numCache>
                <c:formatCode>0.0</c:formatCode>
                <c:ptCount val="7"/>
                <c:pt idx="0">
                  <c:v>7.7</c:v>
                </c:pt>
                <c:pt idx="1">
                  <c:v>7</c:v>
                </c:pt>
                <c:pt idx="2">
                  <c:v>5.8</c:v>
                </c:pt>
                <c:pt idx="3">
                  <c:v>4.5999999999999996</c:v>
                </c:pt>
                <c:pt idx="4">
                  <c:v>4.8</c:v>
                </c:pt>
                <c:pt idx="6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8327-4D0A-BA45-69EC49662E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>
          <c:spPr>
            <a:ln w="9525" cap="flat" cmpd="sng" algn="ctr">
              <a:solidFill>
                <a:srgbClr val="004D45"/>
              </a:solidFill>
              <a:round/>
            </a:ln>
            <a:effectLst/>
          </c:spPr>
        </c:hiLowLines>
        <c:axId val="710711928"/>
        <c:axId val="718574640"/>
      </c:stockChart>
      <c:catAx>
        <c:axId val="71071192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tx1"/>
            </a:solidFill>
            <a:round/>
          </a:ln>
          <a:effectLst/>
        </c:spPr>
        <c:txPr>
          <a:bodyPr rot="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rgbClr val="004D45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718574640"/>
        <c:crosses val="autoZero"/>
        <c:auto val="1"/>
        <c:lblAlgn val="ctr"/>
        <c:lblOffset val="100"/>
        <c:noMultiLvlLbl val="0"/>
      </c:catAx>
      <c:valAx>
        <c:axId val="718574640"/>
        <c:scaling>
          <c:orientation val="minMax"/>
          <c:min val="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#,##0.0" sourceLinked="0"/>
        <c:majorTickMark val="none"/>
        <c:minorTickMark val="none"/>
        <c:tickLblPos val="nextTo"/>
        <c:spPr>
          <a:noFill/>
          <a:ln w="635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004D45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710711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0775515039786693"/>
          <c:y val="2.4142483783097992E-3"/>
          <c:w val="0.81725057805274337"/>
          <c:h val="4.339258028775135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rgbClr val="004D45"/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rgbClr val="004D45"/>
          </a:solidFill>
        </a:defRPr>
      </a:pPr>
      <a:endParaRPr lang="fr-FR"/>
    </a:p>
  </c:txPr>
  <c:externalData r:id="rId3">
    <c:autoUpdate val="0"/>
  </c:externalData>
  <c:userShapes r:id="rId4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8235255775147314E-2"/>
          <c:y val="0.11014149237144946"/>
          <c:w val="0.93667228457712026"/>
          <c:h val="0.79735999234380039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data!$C$14</c:f>
              <c:strCache>
                <c:ptCount val="1"/>
                <c:pt idx="0">
                  <c:v>usually WFH</c:v>
                </c:pt>
              </c:strCache>
            </c:strRef>
          </c:tx>
          <c:spPr>
            <a:solidFill>
              <a:srgbClr val="0090D4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rgbClr val="004D45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data!$BT$13:$CN$13</c:f>
              <c:strCache>
                <c:ptCount val="21"/>
                <c:pt idx="0">
                  <c:v>2018Q1</c:v>
                </c:pt>
                <c:pt idx="1">
                  <c:v>2018Q2</c:v>
                </c:pt>
                <c:pt idx="2">
                  <c:v>2018Q3</c:v>
                </c:pt>
                <c:pt idx="3">
                  <c:v>2018Q4</c:v>
                </c:pt>
                <c:pt idx="4">
                  <c:v>2019Q1</c:v>
                </c:pt>
                <c:pt idx="5">
                  <c:v>2019Q2</c:v>
                </c:pt>
                <c:pt idx="6">
                  <c:v>2019Q3</c:v>
                </c:pt>
                <c:pt idx="7">
                  <c:v>2019Q4</c:v>
                </c:pt>
                <c:pt idx="8">
                  <c:v>2020Q1</c:v>
                </c:pt>
                <c:pt idx="9">
                  <c:v>2020Q2</c:v>
                </c:pt>
                <c:pt idx="10">
                  <c:v>2020Q3</c:v>
                </c:pt>
                <c:pt idx="11">
                  <c:v>2020Q4</c:v>
                </c:pt>
                <c:pt idx="12">
                  <c:v>2021Q1</c:v>
                </c:pt>
                <c:pt idx="13">
                  <c:v>2021Q2</c:v>
                </c:pt>
                <c:pt idx="14">
                  <c:v>2021Q3</c:v>
                </c:pt>
                <c:pt idx="15">
                  <c:v>2021Q4</c:v>
                </c:pt>
                <c:pt idx="16">
                  <c:v>2022Q1</c:v>
                </c:pt>
                <c:pt idx="17">
                  <c:v>2022Q2</c:v>
                </c:pt>
                <c:pt idx="18">
                  <c:v>2022Q3</c:v>
                </c:pt>
                <c:pt idx="19">
                  <c:v>2022Q4</c:v>
                </c:pt>
                <c:pt idx="20">
                  <c:v>2023Q1</c:v>
                </c:pt>
              </c:strCache>
            </c:strRef>
          </c:cat>
          <c:val>
            <c:numRef>
              <c:f>data!$BT$14:$CN$14</c:f>
              <c:numCache>
                <c:formatCode>0.0</c:formatCode>
                <c:ptCount val="21"/>
                <c:pt idx="0">
                  <c:v>7.2380006321397943</c:v>
                </c:pt>
                <c:pt idx="1">
                  <c:v>7.1565097568564706</c:v>
                </c:pt>
                <c:pt idx="2">
                  <c:v>6.7257261227907792</c:v>
                </c:pt>
                <c:pt idx="3">
                  <c:v>7.2128267076652746</c:v>
                </c:pt>
                <c:pt idx="4">
                  <c:v>6.9747204455467084</c:v>
                </c:pt>
                <c:pt idx="5">
                  <c:v>7.49934674679906</c:v>
                </c:pt>
                <c:pt idx="6">
                  <c:v>7.2867349573900313</c:v>
                </c:pt>
                <c:pt idx="7">
                  <c:v>8.1788486828150848</c:v>
                </c:pt>
                <c:pt idx="8">
                  <c:v>8.7891956373551476</c:v>
                </c:pt>
                <c:pt idx="9">
                  <c:v>22.113091062157991</c:v>
                </c:pt>
                <c:pt idx="10">
                  <c:v>28.337777777777777</c:v>
                </c:pt>
                <c:pt idx="11">
                  <c:v>29.308678847505266</c:v>
                </c:pt>
                <c:pt idx="12">
                  <c:v>37.442840491347624</c:v>
                </c:pt>
                <c:pt idx="13">
                  <c:v>32.489038355114729</c:v>
                </c:pt>
                <c:pt idx="14">
                  <c:v>29.900453221107153</c:v>
                </c:pt>
                <c:pt idx="15">
                  <c:v>28.547486033519554</c:v>
                </c:pt>
                <c:pt idx="16">
                  <c:v>27.987069997605552</c:v>
                </c:pt>
                <c:pt idx="17">
                  <c:v>24.633993580208251</c:v>
                </c:pt>
                <c:pt idx="18">
                  <c:v>22.475825079278081</c:v>
                </c:pt>
                <c:pt idx="19">
                  <c:v>21.627500485531172</c:v>
                </c:pt>
                <c:pt idx="20">
                  <c:v>21.065746597661491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8B-4E6F-82B0-7D75AA15847A}"/>
            </c:ext>
          </c:extLst>
        </c:ser>
        <c:ser>
          <c:idx val="1"/>
          <c:order val="1"/>
          <c:tx>
            <c:strRef>
              <c:f>data!$C$15</c:f>
              <c:strCache>
                <c:ptCount val="1"/>
                <c:pt idx="0">
                  <c:v>sometimes WFH</c:v>
                </c:pt>
              </c:strCache>
            </c:strRef>
          </c:tx>
          <c:spPr>
            <a:solidFill>
              <a:srgbClr val="00A685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rgbClr val="004D45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data!$BT$13:$CN$13</c:f>
              <c:strCache>
                <c:ptCount val="21"/>
                <c:pt idx="0">
                  <c:v>2018Q1</c:v>
                </c:pt>
                <c:pt idx="1">
                  <c:v>2018Q2</c:v>
                </c:pt>
                <c:pt idx="2">
                  <c:v>2018Q3</c:v>
                </c:pt>
                <c:pt idx="3">
                  <c:v>2018Q4</c:v>
                </c:pt>
                <c:pt idx="4">
                  <c:v>2019Q1</c:v>
                </c:pt>
                <c:pt idx="5">
                  <c:v>2019Q2</c:v>
                </c:pt>
                <c:pt idx="6">
                  <c:v>2019Q3</c:v>
                </c:pt>
                <c:pt idx="7">
                  <c:v>2019Q4</c:v>
                </c:pt>
                <c:pt idx="8">
                  <c:v>2020Q1</c:v>
                </c:pt>
                <c:pt idx="9">
                  <c:v>2020Q2</c:v>
                </c:pt>
                <c:pt idx="10">
                  <c:v>2020Q3</c:v>
                </c:pt>
                <c:pt idx="11">
                  <c:v>2020Q4</c:v>
                </c:pt>
                <c:pt idx="12">
                  <c:v>2021Q1</c:v>
                </c:pt>
                <c:pt idx="13">
                  <c:v>2021Q2</c:v>
                </c:pt>
                <c:pt idx="14">
                  <c:v>2021Q3</c:v>
                </c:pt>
                <c:pt idx="15">
                  <c:v>2021Q4</c:v>
                </c:pt>
                <c:pt idx="16">
                  <c:v>2022Q1</c:v>
                </c:pt>
                <c:pt idx="17">
                  <c:v>2022Q2</c:v>
                </c:pt>
                <c:pt idx="18">
                  <c:v>2022Q3</c:v>
                </c:pt>
                <c:pt idx="19">
                  <c:v>2022Q4</c:v>
                </c:pt>
                <c:pt idx="20">
                  <c:v>2023Q1</c:v>
                </c:pt>
              </c:strCache>
            </c:strRef>
          </c:cat>
          <c:val>
            <c:numRef>
              <c:f>data!$BT$15:$CN$15</c:f>
              <c:numCache>
                <c:formatCode>0.0</c:formatCode>
                <c:ptCount val="21"/>
                <c:pt idx="0">
                  <c:v>12.981442181785344</c:v>
                </c:pt>
                <c:pt idx="1">
                  <c:v>13.055074009867983</c:v>
                </c:pt>
                <c:pt idx="2">
                  <c:v>12.794746352858214</c:v>
                </c:pt>
                <c:pt idx="3">
                  <c:v>12.607072260048319</c:v>
                </c:pt>
                <c:pt idx="4">
                  <c:v>12.609319932123745</c:v>
                </c:pt>
                <c:pt idx="5">
                  <c:v>12.664402055570074</c:v>
                </c:pt>
                <c:pt idx="6">
                  <c:v>12.739950073168632</c:v>
                </c:pt>
                <c:pt idx="7">
                  <c:v>13.328808382471468</c:v>
                </c:pt>
                <c:pt idx="8">
                  <c:v>14.310668029993185</c:v>
                </c:pt>
                <c:pt idx="9">
                  <c:v>11.818904634956269</c:v>
                </c:pt>
                <c:pt idx="10">
                  <c:v>7.9288888888888893</c:v>
                </c:pt>
                <c:pt idx="11">
                  <c:v>8.3977512297962029</c:v>
                </c:pt>
                <c:pt idx="12">
                  <c:v>6.4556621536806249</c:v>
                </c:pt>
                <c:pt idx="13">
                  <c:v>7.4837171682772139</c:v>
                </c:pt>
                <c:pt idx="14">
                  <c:v>6.7618970540628043</c:v>
                </c:pt>
                <c:pt idx="15">
                  <c:v>8.3519553072625712</c:v>
                </c:pt>
                <c:pt idx="16">
                  <c:v>9.6296591906776285</c:v>
                </c:pt>
                <c:pt idx="17">
                  <c:v>10.694433570813434</c:v>
                </c:pt>
                <c:pt idx="18">
                  <c:v>10.468621540147984</c:v>
                </c:pt>
                <c:pt idx="19">
                  <c:v>12.518935715672946</c:v>
                </c:pt>
                <c:pt idx="20">
                  <c:v>13.107149702894382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B8B-4E6F-82B0-7D75AA1584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71823720"/>
        <c:axId val="471824704"/>
      </c:barChart>
      <c:lineChart>
        <c:grouping val="stacked"/>
        <c:varyColors val="0"/>
        <c:ser>
          <c:idx val="2"/>
          <c:order val="2"/>
          <c:tx>
            <c:strRef>
              <c:f>data!$C$16</c:f>
              <c:strCache>
                <c:ptCount val="1"/>
                <c:pt idx="0">
                  <c:v>WFH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14"/>
            <c:spPr>
              <a:solidFill>
                <a:schemeClr val="bg1"/>
              </a:solidFill>
              <a:ln w="38100">
                <a:solidFill>
                  <a:srgbClr val="004D45"/>
                </a:solidFill>
              </a:ln>
              <a:effectLst/>
            </c:spPr>
          </c:marker>
          <c:cat>
            <c:strRef>
              <c:f>data!$BT$13:$CN$13</c:f>
              <c:strCache>
                <c:ptCount val="21"/>
                <c:pt idx="0">
                  <c:v>2018Q1</c:v>
                </c:pt>
                <c:pt idx="1">
                  <c:v>2018Q2</c:v>
                </c:pt>
                <c:pt idx="2">
                  <c:v>2018Q3</c:v>
                </c:pt>
                <c:pt idx="3">
                  <c:v>2018Q4</c:v>
                </c:pt>
                <c:pt idx="4">
                  <c:v>2019Q1</c:v>
                </c:pt>
                <c:pt idx="5">
                  <c:v>2019Q2</c:v>
                </c:pt>
                <c:pt idx="6">
                  <c:v>2019Q3</c:v>
                </c:pt>
                <c:pt idx="7">
                  <c:v>2019Q4</c:v>
                </c:pt>
                <c:pt idx="8">
                  <c:v>2020Q1</c:v>
                </c:pt>
                <c:pt idx="9">
                  <c:v>2020Q2</c:v>
                </c:pt>
                <c:pt idx="10">
                  <c:v>2020Q3</c:v>
                </c:pt>
                <c:pt idx="11">
                  <c:v>2020Q4</c:v>
                </c:pt>
                <c:pt idx="12">
                  <c:v>2021Q1</c:v>
                </c:pt>
                <c:pt idx="13">
                  <c:v>2021Q2</c:v>
                </c:pt>
                <c:pt idx="14">
                  <c:v>2021Q3</c:v>
                </c:pt>
                <c:pt idx="15">
                  <c:v>2021Q4</c:v>
                </c:pt>
                <c:pt idx="16">
                  <c:v>2022Q1</c:v>
                </c:pt>
                <c:pt idx="17">
                  <c:v>2022Q2</c:v>
                </c:pt>
                <c:pt idx="18">
                  <c:v>2022Q3</c:v>
                </c:pt>
                <c:pt idx="19">
                  <c:v>2022Q4</c:v>
                </c:pt>
                <c:pt idx="20">
                  <c:v>2023Q1</c:v>
                </c:pt>
              </c:strCache>
            </c:strRef>
          </c:cat>
          <c:val>
            <c:numRef>
              <c:f>data!$BT$16:$CN$16</c:f>
              <c:numCache>
                <c:formatCode>0.0</c:formatCode>
                <c:ptCount val="21"/>
                <c:pt idx="0">
                  <c:v>20.219442813925138</c:v>
                </c:pt>
                <c:pt idx="1">
                  <c:v>20.211583766724452</c:v>
                </c:pt>
                <c:pt idx="2">
                  <c:v>19.520472475648994</c:v>
                </c:pt>
                <c:pt idx="3">
                  <c:v>19.819898967713595</c:v>
                </c:pt>
                <c:pt idx="4">
                  <c:v>19.584040377670455</c:v>
                </c:pt>
                <c:pt idx="5">
                  <c:v>20.163748802369135</c:v>
                </c:pt>
                <c:pt idx="6">
                  <c:v>20.026685030558664</c:v>
                </c:pt>
                <c:pt idx="7">
                  <c:v>21.507657065286551</c:v>
                </c:pt>
                <c:pt idx="8">
                  <c:v>23.09986366734833</c:v>
                </c:pt>
                <c:pt idx="9">
                  <c:v>33.93199569711426</c:v>
                </c:pt>
                <c:pt idx="10">
                  <c:v>36.266666666666666</c:v>
                </c:pt>
                <c:pt idx="11">
                  <c:v>37.706430077301469</c:v>
                </c:pt>
                <c:pt idx="12">
                  <c:v>43.898502645028252</c:v>
                </c:pt>
                <c:pt idx="13">
                  <c:v>39.972755523391946</c:v>
                </c:pt>
                <c:pt idx="14">
                  <c:v>36.662350275169956</c:v>
                </c:pt>
                <c:pt idx="15">
                  <c:v>36.899441340782126</c:v>
                </c:pt>
                <c:pt idx="16">
                  <c:v>37.61672918828318</c:v>
                </c:pt>
                <c:pt idx="17">
                  <c:v>35.328427151021685</c:v>
                </c:pt>
                <c:pt idx="18">
                  <c:v>32.944446619426067</c:v>
                </c:pt>
                <c:pt idx="19">
                  <c:v>34.146436201204118</c:v>
                </c:pt>
                <c:pt idx="20">
                  <c:v>34.172896300555877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B8B-4E6F-82B0-7D75AA1584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71823720"/>
        <c:axId val="471824704"/>
      </c:lineChart>
      <c:catAx>
        <c:axId val="47182372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tx1"/>
            </a:solidFill>
            <a:round/>
          </a:ln>
          <a:effectLst/>
        </c:spPr>
        <c:txPr>
          <a:bodyPr rot="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rgbClr val="004D45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71824704"/>
        <c:crosses val="autoZero"/>
        <c:auto val="1"/>
        <c:lblAlgn val="ctr"/>
        <c:lblOffset val="100"/>
        <c:tickLblSkip val="2"/>
        <c:noMultiLvlLbl val="0"/>
      </c:catAx>
      <c:valAx>
        <c:axId val="471824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004D45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71823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7963250247692548"/>
          <c:y val="1.4092302871499342E-2"/>
          <c:w val="0.25025333301925523"/>
          <c:h val="8.417047405702074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rgbClr val="004D45"/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rgbClr val="004D45"/>
          </a:solidFill>
        </a:defRPr>
      </a:pPr>
      <a:endParaRPr lang="fr-FR"/>
    </a:p>
  </c:txPr>
  <c:externalData r:id="rId3">
    <c:autoUpdate val="0"/>
  </c:externalData>
  <c:userShapes r:id="rId4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rgbClr val="004D45"/>
                </a:solidFill>
                <a:latin typeface="+mn-lt"/>
                <a:ea typeface="+mn-ea"/>
                <a:cs typeface="+mn-cs"/>
              </a:defRPr>
            </a:pPr>
            <a:r>
              <a:rPr lang="en-US" sz="1800"/>
              <a:t>participation rate (both sexes) - ILO 15-74, per cent</a:t>
            </a:r>
          </a:p>
        </c:rich>
      </c:tx>
      <c:layout>
        <c:manualLayout>
          <c:xMode val="edge"/>
          <c:yMode val="edge"/>
          <c:x val="0.12315664306003854"/>
          <c:y val="1.871717541690309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rgbClr val="004D45"/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>
        <c:manualLayout>
          <c:layoutTarget val="inner"/>
          <c:xMode val="edge"/>
          <c:yMode val="edge"/>
          <c:x val="2.8765598146902788E-2"/>
          <c:y val="6.6352796509606127E-2"/>
          <c:w val="0.95818613165956812"/>
          <c:h val="0.897237436231120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'graph data'!$B$4</c:f>
              <c:strCache>
                <c:ptCount val="1"/>
                <c:pt idx="0">
                  <c:v>total participation rate</c:v>
                </c:pt>
              </c:strCache>
            </c:strRef>
          </c:tx>
          <c:spPr>
            <a:solidFill>
              <a:srgbClr val="00A685"/>
            </a:solidFill>
            <a:ln>
              <a:noFill/>
            </a:ln>
            <a:effectLst/>
          </c:spPr>
          <c:invertIfNegative val="0"/>
          <c:cat>
            <c:strRef>
              <c:f>'graph data'!$C$3:$I$3</c:f>
              <c:strCache>
                <c:ptCount val="7"/>
                <c:pt idx="0">
                  <c:v>2015Q1</c:v>
                </c:pt>
                <c:pt idx="1">
                  <c:v>2016Q1</c:v>
                </c:pt>
                <c:pt idx="2">
                  <c:v>2017Q1</c:v>
                </c:pt>
                <c:pt idx="3">
                  <c:v>2018Q1</c:v>
                </c:pt>
                <c:pt idx="4">
                  <c:v>2019Q1</c:v>
                </c:pt>
                <c:pt idx="6">
                  <c:v>2023Q1</c:v>
                </c:pt>
              </c:strCache>
            </c:strRef>
          </c:cat>
          <c:val>
            <c:numRef>
              <c:f>'graph data'!$C$4:$I$4</c:f>
              <c:numCache>
                <c:formatCode>General</c:formatCode>
                <c:ptCount val="7"/>
                <c:pt idx="0">
                  <c:v>61.1</c:v>
                </c:pt>
                <c:pt idx="1">
                  <c:v>61.2</c:v>
                </c:pt>
                <c:pt idx="2">
                  <c:v>61.4</c:v>
                </c:pt>
                <c:pt idx="3">
                  <c:v>61.4</c:v>
                </c:pt>
                <c:pt idx="4" formatCode="0.0">
                  <c:v>61.9</c:v>
                </c:pt>
                <c:pt idx="6" formatCode="0.0">
                  <c:v>64.900000000000006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64-4D31-8C13-62AE9A3D9E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76859008"/>
        <c:axId val="676859664"/>
      </c:barChart>
      <c:catAx>
        <c:axId val="67685900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rgbClr val="004D45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676859664"/>
        <c:crosses val="autoZero"/>
        <c:auto val="1"/>
        <c:lblAlgn val="ctr"/>
        <c:lblOffset val="100"/>
        <c:noMultiLvlLbl val="0"/>
      </c:catAx>
      <c:valAx>
        <c:axId val="676859664"/>
        <c:scaling>
          <c:orientation val="minMax"/>
          <c:min val="5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635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rgbClr val="004D45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6768590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rgbClr val="004D45"/>
          </a:solidFill>
        </a:defRPr>
      </a:pPr>
      <a:endParaRPr lang="fr-FR"/>
    </a:p>
  </c:txPr>
  <c:externalData r:id="rId3">
    <c:autoUpdate val="0"/>
  </c:externalData>
  <c:userShapes r:id="rId4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rgbClr val="004D45"/>
                </a:solidFill>
                <a:latin typeface="+mn-lt"/>
                <a:ea typeface="+mn-ea"/>
                <a:cs typeface="+mn-cs"/>
              </a:defRPr>
            </a:pPr>
            <a:r>
              <a:rPr lang="en-US" sz="1800" dirty="0"/>
              <a:t>participation</a:t>
            </a:r>
            <a:r>
              <a:rPr lang="en-US" sz="1800" baseline="0" dirty="0"/>
              <a:t> rate (both sexes): 2022q4 vs 2019q4 per cent</a:t>
            </a:r>
            <a:endParaRPr lang="en-US" sz="1800" dirty="0"/>
          </a:p>
        </c:rich>
      </c:tx>
      <c:layout>
        <c:manualLayout>
          <c:xMode val="edge"/>
          <c:yMode val="edge"/>
          <c:x val="0.12590847804459349"/>
          <c:y val="6.852572563744691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rgbClr val="004D45"/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>
        <c:manualLayout>
          <c:layoutTarget val="inner"/>
          <c:xMode val="edge"/>
          <c:yMode val="edge"/>
          <c:x val="4.5405925427781511E-2"/>
          <c:y val="5.6860553094487218E-2"/>
          <c:w val="0.93733776059179552"/>
          <c:h val="0.89862880560430747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4D4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BC8-43DF-B34D-0A8E6E32C3EB}"/>
              </c:ext>
            </c:extLst>
          </c:dPt>
          <c:dPt>
            <c:idx val="6"/>
            <c:invertIfNegative val="0"/>
            <c:bubble3D val="0"/>
            <c:spPr>
              <a:solidFill>
                <a:srgbClr val="00A68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BC8-43DF-B34D-0A8E6E32C3EB}"/>
              </c:ext>
            </c:extLst>
          </c:dPt>
          <c:dPt>
            <c:idx val="9"/>
            <c:invertIfNegative val="0"/>
            <c:bubble3D val="0"/>
            <c:spPr>
              <a:solidFill>
                <a:srgbClr val="004D4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BC8-43DF-B34D-0A8E6E32C3EB}"/>
              </c:ext>
            </c:extLst>
          </c:dPt>
          <c:dPt>
            <c:idx val="16"/>
            <c:invertIfNegative val="0"/>
            <c:bubble3D val="0"/>
            <c:spPr>
              <a:solidFill>
                <a:srgbClr val="004D4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FBC8-43DF-B34D-0A8E6E32C3EB}"/>
              </c:ext>
            </c:extLst>
          </c:dPt>
          <c:dPt>
            <c:idx val="17"/>
            <c:invertIfNegative val="0"/>
            <c:bubble3D val="0"/>
            <c:spPr>
              <a:solidFill>
                <a:srgbClr val="0090D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FBC8-43DF-B34D-0A8E6E32C3EB}"/>
              </c:ext>
            </c:extLst>
          </c:dPt>
          <c:dPt>
            <c:idx val="28"/>
            <c:invertIfNegative val="0"/>
            <c:bubble3D val="0"/>
            <c:spPr>
              <a:solidFill>
                <a:srgbClr val="91885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FBC8-43DF-B34D-0A8E6E32C3EB}"/>
              </c:ext>
            </c:extLst>
          </c:dPt>
          <c:dPt>
            <c:idx val="29"/>
            <c:invertIfNegative val="0"/>
            <c:bubble3D val="0"/>
            <c:spPr>
              <a:solidFill>
                <a:srgbClr val="91885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FBC8-43DF-B34D-0A8E6E32C3EB}"/>
              </c:ext>
            </c:extLst>
          </c:dPt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BC8-43DF-B34D-0A8E6E32C3EB}"/>
                </c:ext>
              </c:extLst>
            </c:dLbl>
            <c:dLbl>
              <c:idx val="6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BC8-43DF-B34D-0A8E6E32C3EB}"/>
                </c:ext>
              </c:extLst>
            </c:dLbl>
            <c:dLbl>
              <c:idx val="17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BC8-43DF-B34D-0A8E6E32C3EB}"/>
                </c:ext>
              </c:extLst>
            </c:dLbl>
            <c:dLbl>
              <c:idx val="28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FBC8-43DF-B34D-0A8E6E32C3EB}"/>
                </c:ext>
              </c:extLst>
            </c:dLbl>
            <c:dLbl>
              <c:idx val="29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FBC8-43DF-B34D-0A8E6E32C3EB}"/>
                </c:ext>
              </c:extLst>
            </c:dLbl>
            <c:dLbl>
              <c:idx val="3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FBC8-43DF-B34D-0A8E6E32C3E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rgbClr val="004D45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'[20230530 Participation change.xlsx]Participation Rates'!$Y$4:$Y$34</c:f>
              <c:strCache>
                <c:ptCount val="31"/>
                <c:pt idx="0">
                  <c:v>HU</c:v>
                </c:pt>
                <c:pt idx="1">
                  <c:v>NL</c:v>
                </c:pt>
                <c:pt idx="2">
                  <c:v>MT</c:v>
                </c:pt>
                <c:pt idx="3">
                  <c:v>CY</c:v>
                </c:pt>
                <c:pt idx="4">
                  <c:v>SK</c:v>
                </c:pt>
                <c:pt idx="5">
                  <c:v>FI</c:v>
                </c:pt>
                <c:pt idx="6">
                  <c:v>IE</c:v>
                </c:pt>
                <c:pt idx="7">
                  <c:v>EE</c:v>
                </c:pt>
                <c:pt idx="8">
                  <c:v>PO</c:v>
                </c:pt>
                <c:pt idx="9">
                  <c:v>DK</c:v>
                </c:pt>
                <c:pt idx="10">
                  <c:v>HR</c:v>
                </c:pt>
                <c:pt idx="11">
                  <c:v>BE</c:v>
                </c:pt>
                <c:pt idx="12">
                  <c:v>FR</c:v>
                </c:pt>
                <c:pt idx="13">
                  <c:v>SI</c:v>
                </c:pt>
                <c:pt idx="14">
                  <c:v>BU</c:v>
                </c:pt>
                <c:pt idx="15">
                  <c:v>LU</c:v>
                </c:pt>
                <c:pt idx="16">
                  <c:v>SE</c:v>
                </c:pt>
                <c:pt idx="17">
                  <c:v>EU</c:v>
                </c:pt>
                <c:pt idx="18">
                  <c:v>EL</c:v>
                </c:pt>
                <c:pt idx="19">
                  <c:v>LT</c:v>
                </c:pt>
                <c:pt idx="20">
                  <c:v>EA</c:v>
                </c:pt>
                <c:pt idx="21">
                  <c:v>AU</c:v>
                </c:pt>
                <c:pt idx="22">
                  <c:v>CZ</c:v>
                </c:pt>
                <c:pt idx="23">
                  <c:v>LV</c:v>
                </c:pt>
                <c:pt idx="24">
                  <c:v>ES</c:v>
                </c:pt>
                <c:pt idx="25">
                  <c:v>IT</c:v>
                </c:pt>
                <c:pt idx="26">
                  <c:v>PT</c:v>
                </c:pt>
                <c:pt idx="27">
                  <c:v>DE</c:v>
                </c:pt>
                <c:pt idx="28">
                  <c:v>US</c:v>
                </c:pt>
                <c:pt idx="29">
                  <c:v>UK</c:v>
                </c:pt>
                <c:pt idx="30">
                  <c:v>RO</c:v>
                </c:pt>
              </c:strCache>
            </c:strRef>
          </c:cat>
          <c:val>
            <c:numRef>
              <c:f>'[20230530 Participation change.xlsx]Participation Rates'!$Z$4:$Z$34</c:f>
              <c:numCache>
                <c:formatCode>General</c:formatCode>
                <c:ptCount val="31"/>
                <c:pt idx="0">
                  <c:v>3.5</c:v>
                </c:pt>
                <c:pt idx="1">
                  <c:v>3.3999999999999915</c:v>
                </c:pt>
                <c:pt idx="2">
                  <c:v>3</c:v>
                </c:pt>
                <c:pt idx="3">
                  <c:v>2.6000000000000014</c:v>
                </c:pt>
                <c:pt idx="4">
                  <c:v>2.1000000000000014</c:v>
                </c:pt>
                <c:pt idx="5">
                  <c:v>1.8999999999999986</c:v>
                </c:pt>
                <c:pt idx="6">
                  <c:v>1.8999999999999915</c:v>
                </c:pt>
                <c:pt idx="7">
                  <c:v>1.7000000000000028</c:v>
                </c:pt>
                <c:pt idx="8">
                  <c:v>1.6000000000000014</c:v>
                </c:pt>
                <c:pt idx="9">
                  <c:v>1.2000000000000028</c:v>
                </c:pt>
                <c:pt idx="10">
                  <c:v>1.2000000000000028</c:v>
                </c:pt>
                <c:pt idx="11">
                  <c:v>1.0999999999999943</c:v>
                </c:pt>
                <c:pt idx="12" formatCode="0.0">
                  <c:v>0.80000000000000426</c:v>
                </c:pt>
                <c:pt idx="13">
                  <c:v>0.79999999999999716</c:v>
                </c:pt>
                <c:pt idx="14">
                  <c:v>0.70000000000000284</c:v>
                </c:pt>
                <c:pt idx="15">
                  <c:v>0.69999999999999574</c:v>
                </c:pt>
                <c:pt idx="16">
                  <c:v>0.5</c:v>
                </c:pt>
                <c:pt idx="17">
                  <c:v>0.29999999999999716</c:v>
                </c:pt>
                <c:pt idx="18">
                  <c:v>0.29999999999999716</c:v>
                </c:pt>
                <c:pt idx="19">
                  <c:v>0.29999999999999716</c:v>
                </c:pt>
                <c:pt idx="20">
                  <c:v>0.20000000000000284</c:v>
                </c:pt>
                <c:pt idx="21">
                  <c:v>0.10000000000000142</c:v>
                </c:pt>
                <c:pt idx="22">
                  <c:v>-0.19999999999999574</c:v>
                </c:pt>
                <c:pt idx="23">
                  <c:v>-0.19999999999999574</c:v>
                </c:pt>
                <c:pt idx="24">
                  <c:v>-0.20000000000000284</c:v>
                </c:pt>
                <c:pt idx="25">
                  <c:v>-0.5</c:v>
                </c:pt>
                <c:pt idx="26">
                  <c:v>-0.5</c:v>
                </c:pt>
                <c:pt idx="27" formatCode="0.0">
                  <c:v>-0.70000000000000284</c:v>
                </c:pt>
                <c:pt idx="28">
                  <c:v>-1</c:v>
                </c:pt>
                <c:pt idx="29" formatCode="0.0">
                  <c:v>-1.2</c:v>
                </c:pt>
                <c:pt idx="30">
                  <c:v>-3.3999999999999986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FBC8-43DF-B34D-0A8E6E32C3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67513736"/>
        <c:axId val="467514064"/>
      </c:barChart>
      <c:catAx>
        <c:axId val="467513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low"/>
        <c:spPr>
          <a:noFill/>
          <a:ln w="63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004D45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67514064"/>
        <c:crosses val="autoZero"/>
        <c:auto val="1"/>
        <c:lblAlgn val="ctr"/>
        <c:lblOffset val="100"/>
        <c:noMultiLvlLbl val="0"/>
      </c:catAx>
      <c:valAx>
        <c:axId val="467514064"/>
        <c:scaling>
          <c:orientation val="minMax"/>
          <c:min val="-4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004D45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675137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rgbClr val="004D45"/>
          </a:solidFill>
        </a:defRPr>
      </a:pPr>
      <a:endParaRPr lang="fr-FR"/>
    </a:p>
  </c:txPr>
  <c:externalData r:id="rId4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Sheet1!$C$2</c:f>
              <c:strCache>
                <c:ptCount val="1"/>
                <c:pt idx="0">
                  <c:v>supply</c:v>
                </c:pt>
              </c:strCache>
            </c:strRef>
          </c:tx>
          <c:spPr>
            <a:solidFill>
              <a:srgbClr val="00A685"/>
            </a:solidFill>
            <a:ln>
              <a:noFill/>
            </a:ln>
            <a:effectLst/>
          </c:spPr>
          <c:invertIfNegative val="0"/>
          <c:cat>
            <c:numRef>
              <c:f>Sheet1!$B$3:$B$30</c:f>
              <c:numCache>
                <c:formatCode>0</c:formatCode>
                <c:ptCount val="28"/>
                <c:pt idx="0">
                  <c:v>1995</c:v>
                </c:pt>
                <c:pt idx="1">
                  <c:v>1996</c:v>
                </c:pt>
                <c:pt idx="2">
                  <c:v>1997</c:v>
                </c:pt>
                <c:pt idx="3">
                  <c:v>1998</c:v>
                </c:pt>
                <c:pt idx="4">
                  <c:v>1999</c:v>
                </c:pt>
                <c:pt idx="5">
                  <c:v>2000</c:v>
                </c:pt>
                <c:pt idx="6">
                  <c:v>2001</c:v>
                </c:pt>
                <c:pt idx="7">
                  <c:v>2002</c:v>
                </c:pt>
                <c:pt idx="8">
                  <c:v>2003</c:v>
                </c:pt>
                <c:pt idx="9">
                  <c:v>2004</c:v>
                </c:pt>
                <c:pt idx="10">
                  <c:v>2005</c:v>
                </c:pt>
                <c:pt idx="11">
                  <c:v>2006</c:v>
                </c:pt>
                <c:pt idx="12">
                  <c:v>2007</c:v>
                </c:pt>
                <c:pt idx="13">
                  <c:v>2008</c:v>
                </c:pt>
                <c:pt idx="14">
                  <c:v>2009</c:v>
                </c:pt>
                <c:pt idx="15">
                  <c:v>2010</c:v>
                </c:pt>
                <c:pt idx="16">
                  <c:v>2011</c:v>
                </c:pt>
                <c:pt idx="17">
                  <c:v>2012</c:v>
                </c:pt>
                <c:pt idx="18">
                  <c:v>2013</c:v>
                </c:pt>
                <c:pt idx="19">
                  <c:v>2014</c:v>
                </c:pt>
                <c:pt idx="20">
                  <c:v>2015</c:v>
                </c:pt>
                <c:pt idx="21">
                  <c:v>2016</c:v>
                </c:pt>
                <c:pt idx="22">
                  <c:v>2017</c:v>
                </c:pt>
                <c:pt idx="23">
                  <c:v>2018</c:v>
                </c:pt>
                <c:pt idx="24">
                  <c:v>2019</c:v>
                </c:pt>
                <c:pt idx="25">
                  <c:v>2020</c:v>
                </c:pt>
                <c:pt idx="26">
                  <c:v>2021</c:v>
                </c:pt>
                <c:pt idx="27">
                  <c:v>2022</c:v>
                </c:pt>
              </c:numCache>
            </c:numRef>
          </c:cat>
          <c:val>
            <c:numRef>
              <c:f>Sheet1!$C$3:$C$30</c:f>
              <c:numCache>
                <c:formatCode>#,##0</c:formatCode>
                <c:ptCount val="28"/>
                <c:pt idx="0">
                  <c:v>30575</c:v>
                </c:pt>
                <c:pt idx="1">
                  <c:v>33725</c:v>
                </c:pt>
                <c:pt idx="2">
                  <c:v>38842</c:v>
                </c:pt>
                <c:pt idx="3">
                  <c:v>42349</c:v>
                </c:pt>
                <c:pt idx="4">
                  <c:v>46512</c:v>
                </c:pt>
                <c:pt idx="5">
                  <c:v>49812</c:v>
                </c:pt>
                <c:pt idx="6">
                  <c:v>52602</c:v>
                </c:pt>
                <c:pt idx="7">
                  <c:v>57695</c:v>
                </c:pt>
                <c:pt idx="8">
                  <c:v>68819</c:v>
                </c:pt>
                <c:pt idx="9">
                  <c:v>76954</c:v>
                </c:pt>
                <c:pt idx="10">
                  <c:v>80957</c:v>
                </c:pt>
                <c:pt idx="11">
                  <c:v>93419</c:v>
                </c:pt>
                <c:pt idx="12">
                  <c:v>78027</c:v>
                </c:pt>
                <c:pt idx="13">
                  <c:v>51724</c:v>
                </c:pt>
                <c:pt idx="14">
                  <c:v>26420</c:v>
                </c:pt>
                <c:pt idx="15">
                  <c:v>14602</c:v>
                </c:pt>
                <c:pt idx="16">
                  <c:v>6994</c:v>
                </c:pt>
                <c:pt idx="17">
                  <c:v>4911</c:v>
                </c:pt>
                <c:pt idx="18">
                  <c:v>4575</c:v>
                </c:pt>
                <c:pt idx="19">
                  <c:v>5518</c:v>
                </c:pt>
                <c:pt idx="20">
                  <c:v>7219</c:v>
                </c:pt>
                <c:pt idx="21">
                  <c:v>9833</c:v>
                </c:pt>
                <c:pt idx="22">
                  <c:v>14302</c:v>
                </c:pt>
                <c:pt idx="23">
                  <c:v>17889</c:v>
                </c:pt>
                <c:pt idx="24">
                  <c:v>21134</c:v>
                </c:pt>
                <c:pt idx="25">
                  <c:v>20585</c:v>
                </c:pt>
                <c:pt idx="26">
                  <c:v>20560</c:v>
                </c:pt>
                <c:pt idx="27">
                  <c:v>29822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2D-4935-9D56-C10EC15F93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26155472"/>
        <c:axId val="626145960"/>
      </c:barChart>
      <c:lineChart>
        <c:grouping val="standard"/>
        <c:varyColors val="0"/>
        <c:ser>
          <c:idx val="1"/>
          <c:order val="1"/>
          <c:tx>
            <c:strRef>
              <c:f>Sheet1!$D$2</c:f>
              <c:strCache>
                <c:ptCount val="1"/>
                <c:pt idx="0">
                  <c:v>demand</c:v>
                </c:pt>
              </c:strCache>
            </c:strRef>
          </c:tx>
          <c:spPr>
            <a:ln w="28575" cap="rnd">
              <a:solidFill>
                <a:srgbClr val="D9C69B"/>
              </a:solidFill>
              <a:round/>
            </a:ln>
            <a:effectLst/>
          </c:spPr>
          <c:marker>
            <c:symbol val="none"/>
          </c:marker>
          <c:cat>
            <c:numRef>
              <c:f>Sheet1!$B$3:$B$30</c:f>
              <c:numCache>
                <c:formatCode>0</c:formatCode>
                <c:ptCount val="28"/>
                <c:pt idx="0">
                  <c:v>1995</c:v>
                </c:pt>
                <c:pt idx="1">
                  <c:v>1996</c:v>
                </c:pt>
                <c:pt idx="2">
                  <c:v>1997</c:v>
                </c:pt>
                <c:pt idx="3">
                  <c:v>1998</c:v>
                </c:pt>
                <c:pt idx="4">
                  <c:v>1999</c:v>
                </c:pt>
                <c:pt idx="5">
                  <c:v>2000</c:v>
                </c:pt>
                <c:pt idx="6">
                  <c:v>2001</c:v>
                </c:pt>
                <c:pt idx="7">
                  <c:v>2002</c:v>
                </c:pt>
                <c:pt idx="8">
                  <c:v>2003</c:v>
                </c:pt>
                <c:pt idx="9">
                  <c:v>2004</c:v>
                </c:pt>
                <c:pt idx="10">
                  <c:v>2005</c:v>
                </c:pt>
                <c:pt idx="11">
                  <c:v>2006</c:v>
                </c:pt>
                <c:pt idx="12">
                  <c:v>2007</c:v>
                </c:pt>
                <c:pt idx="13">
                  <c:v>2008</c:v>
                </c:pt>
                <c:pt idx="14">
                  <c:v>2009</c:v>
                </c:pt>
                <c:pt idx="15">
                  <c:v>2010</c:v>
                </c:pt>
                <c:pt idx="16">
                  <c:v>2011</c:v>
                </c:pt>
                <c:pt idx="17">
                  <c:v>2012</c:v>
                </c:pt>
                <c:pt idx="18">
                  <c:v>2013</c:v>
                </c:pt>
                <c:pt idx="19">
                  <c:v>2014</c:v>
                </c:pt>
                <c:pt idx="20">
                  <c:v>2015</c:v>
                </c:pt>
                <c:pt idx="21">
                  <c:v>2016</c:v>
                </c:pt>
                <c:pt idx="22">
                  <c:v>2017</c:v>
                </c:pt>
                <c:pt idx="23">
                  <c:v>2018</c:v>
                </c:pt>
                <c:pt idx="24">
                  <c:v>2019</c:v>
                </c:pt>
                <c:pt idx="25">
                  <c:v>2020</c:v>
                </c:pt>
                <c:pt idx="26">
                  <c:v>2021</c:v>
                </c:pt>
                <c:pt idx="27">
                  <c:v>2022</c:v>
                </c:pt>
              </c:numCache>
            </c:numRef>
          </c:cat>
          <c:val>
            <c:numRef>
              <c:f>Sheet1!$D$3:$D$30</c:f>
              <c:numCache>
                <c:formatCode>#,##0</c:formatCode>
                <c:ptCount val="28"/>
                <c:pt idx="0">
                  <c:v>50000</c:v>
                </c:pt>
                <c:pt idx="1">
                  <c:v>50000</c:v>
                </c:pt>
                <c:pt idx="2">
                  <c:v>50000</c:v>
                </c:pt>
                <c:pt idx="3">
                  <c:v>50000</c:v>
                </c:pt>
                <c:pt idx="4">
                  <c:v>50000</c:v>
                </c:pt>
                <c:pt idx="5">
                  <c:v>50000</c:v>
                </c:pt>
                <c:pt idx="6">
                  <c:v>50000</c:v>
                </c:pt>
                <c:pt idx="7">
                  <c:v>50000</c:v>
                </c:pt>
                <c:pt idx="8">
                  <c:v>50000</c:v>
                </c:pt>
                <c:pt idx="9">
                  <c:v>50000</c:v>
                </c:pt>
                <c:pt idx="10">
                  <c:v>50000</c:v>
                </c:pt>
                <c:pt idx="11">
                  <c:v>50000</c:v>
                </c:pt>
                <c:pt idx="12">
                  <c:v>50000</c:v>
                </c:pt>
                <c:pt idx="13">
                  <c:v>50000</c:v>
                </c:pt>
                <c:pt idx="14">
                  <c:v>50000</c:v>
                </c:pt>
                <c:pt idx="15">
                  <c:v>50000</c:v>
                </c:pt>
                <c:pt idx="16">
                  <c:v>50000</c:v>
                </c:pt>
                <c:pt idx="17">
                  <c:v>50000</c:v>
                </c:pt>
                <c:pt idx="18">
                  <c:v>50000</c:v>
                </c:pt>
                <c:pt idx="19">
                  <c:v>50000</c:v>
                </c:pt>
                <c:pt idx="20">
                  <c:v>50000</c:v>
                </c:pt>
                <c:pt idx="21">
                  <c:v>50000</c:v>
                </c:pt>
                <c:pt idx="22">
                  <c:v>50000</c:v>
                </c:pt>
                <c:pt idx="23">
                  <c:v>50000</c:v>
                </c:pt>
                <c:pt idx="24">
                  <c:v>50000</c:v>
                </c:pt>
                <c:pt idx="25">
                  <c:v>50000</c:v>
                </c:pt>
                <c:pt idx="26">
                  <c:v>50000</c:v>
                </c:pt>
                <c:pt idx="27">
                  <c:v>50000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92D-4935-9D56-C10EC15F93D7}"/>
            </c:ext>
          </c:extLst>
        </c:ser>
        <c:ser>
          <c:idx val="2"/>
          <c:order val="2"/>
          <c:tx>
            <c:strRef>
              <c:f>Sheet1!$E$2</c:f>
              <c:strCache>
                <c:ptCount val="1"/>
                <c:pt idx="0">
                  <c:v>demand</c:v>
                </c:pt>
              </c:strCache>
            </c:strRef>
          </c:tx>
          <c:spPr>
            <a:ln w="28575" cap="rnd">
              <a:solidFill>
                <a:srgbClr val="D9C69B"/>
              </a:solidFill>
              <a:round/>
            </a:ln>
            <a:effectLst/>
          </c:spPr>
          <c:marker>
            <c:symbol val="none"/>
          </c:marker>
          <c:cat>
            <c:numRef>
              <c:f>Sheet1!$B$3:$B$30</c:f>
              <c:numCache>
                <c:formatCode>0</c:formatCode>
                <c:ptCount val="28"/>
                <c:pt idx="0">
                  <c:v>1995</c:v>
                </c:pt>
                <c:pt idx="1">
                  <c:v>1996</c:v>
                </c:pt>
                <c:pt idx="2">
                  <c:v>1997</c:v>
                </c:pt>
                <c:pt idx="3">
                  <c:v>1998</c:v>
                </c:pt>
                <c:pt idx="4">
                  <c:v>1999</c:v>
                </c:pt>
                <c:pt idx="5">
                  <c:v>2000</c:v>
                </c:pt>
                <c:pt idx="6">
                  <c:v>2001</c:v>
                </c:pt>
                <c:pt idx="7">
                  <c:v>2002</c:v>
                </c:pt>
                <c:pt idx="8">
                  <c:v>2003</c:v>
                </c:pt>
                <c:pt idx="9">
                  <c:v>2004</c:v>
                </c:pt>
                <c:pt idx="10">
                  <c:v>2005</c:v>
                </c:pt>
                <c:pt idx="11">
                  <c:v>2006</c:v>
                </c:pt>
                <c:pt idx="12">
                  <c:v>2007</c:v>
                </c:pt>
                <c:pt idx="13">
                  <c:v>2008</c:v>
                </c:pt>
                <c:pt idx="14">
                  <c:v>2009</c:v>
                </c:pt>
                <c:pt idx="15">
                  <c:v>2010</c:v>
                </c:pt>
                <c:pt idx="16">
                  <c:v>2011</c:v>
                </c:pt>
                <c:pt idx="17">
                  <c:v>2012</c:v>
                </c:pt>
                <c:pt idx="18">
                  <c:v>2013</c:v>
                </c:pt>
                <c:pt idx="19">
                  <c:v>2014</c:v>
                </c:pt>
                <c:pt idx="20">
                  <c:v>2015</c:v>
                </c:pt>
                <c:pt idx="21">
                  <c:v>2016</c:v>
                </c:pt>
                <c:pt idx="22">
                  <c:v>2017</c:v>
                </c:pt>
                <c:pt idx="23">
                  <c:v>2018</c:v>
                </c:pt>
                <c:pt idx="24">
                  <c:v>2019</c:v>
                </c:pt>
                <c:pt idx="25">
                  <c:v>2020</c:v>
                </c:pt>
                <c:pt idx="26">
                  <c:v>2021</c:v>
                </c:pt>
                <c:pt idx="27">
                  <c:v>2022</c:v>
                </c:pt>
              </c:numCache>
            </c:numRef>
          </c:cat>
          <c:val>
            <c:numRef>
              <c:f>Sheet1!$E$3:$E$30</c:f>
              <c:numCache>
                <c:formatCode>#,##0</c:formatCode>
                <c:ptCount val="28"/>
                <c:pt idx="0">
                  <c:v>40000</c:v>
                </c:pt>
                <c:pt idx="1">
                  <c:v>40000</c:v>
                </c:pt>
                <c:pt idx="2">
                  <c:v>40000</c:v>
                </c:pt>
                <c:pt idx="3">
                  <c:v>40000</c:v>
                </c:pt>
                <c:pt idx="4">
                  <c:v>40000</c:v>
                </c:pt>
                <c:pt idx="5">
                  <c:v>40000</c:v>
                </c:pt>
                <c:pt idx="6">
                  <c:v>40000</c:v>
                </c:pt>
                <c:pt idx="7">
                  <c:v>40000</c:v>
                </c:pt>
                <c:pt idx="8">
                  <c:v>40000</c:v>
                </c:pt>
                <c:pt idx="9">
                  <c:v>40000</c:v>
                </c:pt>
                <c:pt idx="10">
                  <c:v>40000</c:v>
                </c:pt>
                <c:pt idx="11">
                  <c:v>40000</c:v>
                </c:pt>
                <c:pt idx="12">
                  <c:v>40000</c:v>
                </c:pt>
                <c:pt idx="13">
                  <c:v>40000</c:v>
                </c:pt>
                <c:pt idx="14">
                  <c:v>40000</c:v>
                </c:pt>
                <c:pt idx="15">
                  <c:v>40000</c:v>
                </c:pt>
                <c:pt idx="16">
                  <c:v>40000</c:v>
                </c:pt>
                <c:pt idx="17">
                  <c:v>40000</c:v>
                </c:pt>
                <c:pt idx="18">
                  <c:v>40000</c:v>
                </c:pt>
                <c:pt idx="19">
                  <c:v>40000</c:v>
                </c:pt>
                <c:pt idx="20">
                  <c:v>40000</c:v>
                </c:pt>
                <c:pt idx="21">
                  <c:v>40000</c:v>
                </c:pt>
                <c:pt idx="22">
                  <c:v>40000</c:v>
                </c:pt>
                <c:pt idx="23">
                  <c:v>40000</c:v>
                </c:pt>
                <c:pt idx="24">
                  <c:v>40000</c:v>
                </c:pt>
                <c:pt idx="25">
                  <c:v>40000</c:v>
                </c:pt>
                <c:pt idx="26">
                  <c:v>40000</c:v>
                </c:pt>
                <c:pt idx="27">
                  <c:v>40000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92D-4935-9D56-C10EC15F93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26155472"/>
        <c:axId val="626145960"/>
      </c:lineChart>
      <c:catAx>
        <c:axId val="62615547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540000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rgbClr val="004D45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626145960"/>
        <c:crosses val="autoZero"/>
        <c:auto val="1"/>
        <c:lblAlgn val="ctr"/>
        <c:lblOffset val="100"/>
        <c:tickLblSkip val="2"/>
        <c:noMultiLvlLbl val="0"/>
      </c:catAx>
      <c:valAx>
        <c:axId val="626145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rgbClr val="004D45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6261554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rgbClr val="004D45"/>
          </a:solidFill>
        </a:defRPr>
      </a:pPr>
      <a:endParaRPr lang="fr-FR"/>
    </a:p>
  </c:txPr>
  <c:externalData r:id="rId4">
    <c:autoUpdate val="0"/>
  </c:externalData>
  <c:userShapes r:id="rId5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1"/>
          <c:order val="0"/>
          <c:tx>
            <c:strRef>
              <c:f>'annual data'!$D$3</c:f>
              <c:strCache>
                <c:ptCount val="1"/>
                <c:pt idx="0">
                  <c:v>2007=100</c:v>
                </c:pt>
              </c:strCache>
            </c:strRef>
          </c:tx>
          <c:spPr>
            <a:ln w="38100" cap="rnd">
              <a:solidFill>
                <a:srgbClr val="00A685"/>
              </a:solidFill>
              <a:round/>
            </a:ln>
            <a:effectLst/>
          </c:spPr>
          <c:marker>
            <c:symbol val="none"/>
          </c:marker>
          <c:cat>
            <c:numRef>
              <c:f>'annual data'!$B$4:$B$31</c:f>
              <c:numCache>
                <c:formatCode>General</c:formatCode>
                <c:ptCount val="28"/>
                <c:pt idx="0">
                  <c:v>1995</c:v>
                </c:pt>
                <c:pt idx="1">
                  <c:v>1996</c:v>
                </c:pt>
                <c:pt idx="2">
                  <c:v>1997</c:v>
                </c:pt>
                <c:pt idx="3">
                  <c:v>1998</c:v>
                </c:pt>
                <c:pt idx="4">
                  <c:v>1999</c:v>
                </c:pt>
                <c:pt idx="5">
                  <c:v>2000</c:v>
                </c:pt>
                <c:pt idx="6">
                  <c:v>2001</c:v>
                </c:pt>
                <c:pt idx="7">
                  <c:v>2002</c:v>
                </c:pt>
                <c:pt idx="8">
                  <c:v>2003</c:v>
                </c:pt>
                <c:pt idx="9">
                  <c:v>2004</c:v>
                </c:pt>
                <c:pt idx="10">
                  <c:v>2005</c:v>
                </c:pt>
                <c:pt idx="11">
                  <c:v>2006</c:v>
                </c:pt>
                <c:pt idx="12">
                  <c:v>2007</c:v>
                </c:pt>
                <c:pt idx="13">
                  <c:v>2008</c:v>
                </c:pt>
                <c:pt idx="14">
                  <c:v>2009</c:v>
                </c:pt>
                <c:pt idx="15">
                  <c:v>2010</c:v>
                </c:pt>
                <c:pt idx="16">
                  <c:v>2011</c:v>
                </c:pt>
                <c:pt idx="17">
                  <c:v>2012</c:v>
                </c:pt>
                <c:pt idx="18">
                  <c:v>2013</c:v>
                </c:pt>
                <c:pt idx="19">
                  <c:v>2014</c:v>
                </c:pt>
                <c:pt idx="20">
                  <c:v>2015</c:v>
                </c:pt>
                <c:pt idx="21">
                  <c:v>2016</c:v>
                </c:pt>
                <c:pt idx="22">
                  <c:v>2017</c:v>
                </c:pt>
                <c:pt idx="23">
                  <c:v>2018</c:v>
                </c:pt>
                <c:pt idx="24">
                  <c:v>2019</c:v>
                </c:pt>
                <c:pt idx="25">
                  <c:v>2020</c:v>
                </c:pt>
                <c:pt idx="26">
                  <c:v>2021</c:v>
                </c:pt>
                <c:pt idx="27">
                  <c:v>2022</c:v>
                </c:pt>
              </c:numCache>
            </c:numRef>
          </c:cat>
          <c:val>
            <c:numRef>
              <c:f>'annual data'!$D$4:$D$31</c:f>
              <c:numCache>
                <c:formatCode>0.0</c:formatCode>
                <c:ptCount val="28"/>
                <c:pt idx="0">
                  <c:v>21.570662842630174</c:v>
                </c:pt>
                <c:pt idx="1">
                  <c:v>23.404916143886155</c:v>
                </c:pt>
                <c:pt idx="2">
                  <c:v>26.845425802571437</c:v>
                </c:pt>
                <c:pt idx="3">
                  <c:v>33.324118281093718</c:v>
                </c:pt>
                <c:pt idx="4">
                  <c:v>40.4902961903204</c:v>
                </c:pt>
                <c:pt idx="5">
                  <c:v>48.849102666142215</c:v>
                </c:pt>
                <c:pt idx="6">
                  <c:v>54.900970765521976</c:v>
                </c:pt>
                <c:pt idx="7">
                  <c:v>58.731845988667828</c:v>
                </c:pt>
                <c:pt idx="8">
                  <c:v>67.084119846780652</c:v>
                </c:pt>
                <c:pt idx="9">
                  <c:v>74.572780933790256</c:v>
                </c:pt>
                <c:pt idx="10">
                  <c:v>81.019467213114751</c:v>
                </c:pt>
                <c:pt idx="11">
                  <c:v>93.068647540983605</c:v>
                </c:pt>
                <c:pt idx="12">
                  <c:v>100</c:v>
                </c:pt>
                <c:pt idx="13">
                  <c:v>93.058401639344297</c:v>
                </c:pt>
                <c:pt idx="14">
                  <c:v>75.240778688524586</c:v>
                </c:pt>
                <c:pt idx="15">
                  <c:v>65.138319672131161</c:v>
                </c:pt>
                <c:pt idx="16">
                  <c:v>54.016393442622942</c:v>
                </c:pt>
                <c:pt idx="17">
                  <c:v>46.736680327868854</c:v>
                </c:pt>
                <c:pt idx="18">
                  <c:v>47.330942622950829</c:v>
                </c:pt>
                <c:pt idx="19">
                  <c:v>55.14856557377049</c:v>
                </c:pt>
                <c:pt idx="20">
                  <c:v>61.465163934426236</c:v>
                </c:pt>
                <c:pt idx="21">
                  <c:v>66.06557377049181</c:v>
                </c:pt>
                <c:pt idx="22">
                  <c:v>73.242827868852473</c:v>
                </c:pt>
                <c:pt idx="23">
                  <c:v>80.742827868852459</c:v>
                </c:pt>
                <c:pt idx="24">
                  <c:v>82.62807377049181</c:v>
                </c:pt>
                <c:pt idx="25">
                  <c:v>82.884221311475429</c:v>
                </c:pt>
                <c:pt idx="26">
                  <c:v>89.738729508196727</c:v>
                </c:pt>
                <c:pt idx="27">
                  <c:v>100.78893442622952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11B-4296-934D-F29B1220BC14}"/>
            </c:ext>
          </c:extLst>
        </c:ser>
        <c:ser>
          <c:idx val="2"/>
          <c:order val="1"/>
          <c:tx>
            <c:strRef>
              <c:f>'annual data'!$E$3</c:f>
              <c:strCache>
                <c:ptCount val="1"/>
                <c:pt idx="0">
                  <c:v>peak </c:v>
                </c:pt>
              </c:strCache>
            </c:strRef>
          </c:tx>
          <c:spPr>
            <a:ln w="38100" cap="rnd">
              <a:solidFill>
                <a:srgbClr val="004E46"/>
              </a:solidFill>
              <a:prstDash val="dash"/>
              <a:round/>
            </a:ln>
            <a:effectLst/>
          </c:spPr>
          <c:marker>
            <c:symbol val="none"/>
          </c:marker>
          <c:cat>
            <c:numRef>
              <c:f>'annual data'!$B$4:$B$31</c:f>
              <c:numCache>
                <c:formatCode>General</c:formatCode>
                <c:ptCount val="28"/>
                <c:pt idx="0">
                  <c:v>1995</c:v>
                </c:pt>
                <c:pt idx="1">
                  <c:v>1996</c:v>
                </c:pt>
                <c:pt idx="2">
                  <c:v>1997</c:v>
                </c:pt>
                <c:pt idx="3">
                  <c:v>1998</c:v>
                </c:pt>
                <c:pt idx="4">
                  <c:v>1999</c:v>
                </c:pt>
                <c:pt idx="5">
                  <c:v>2000</c:v>
                </c:pt>
                <c:pt idx="6">
                  <c:v>2001</c:v>
                </c:pt>
                <c:pt idx="7">
                  <c:v>2002</c:v>
                </c:pt>
                <c:pt idx="8">
                  <c:v>2003</c:v>
                </c:pt>
                <c:pt idx="9">
                  <c:v>2004</c:v>
                </c:pt>
                <c:pt idx="10">
                  <c:v>2005</c:v>
                </c:pt>
                <c:pt idx="11">
                  <c:v>2006</c:v>
                </c:pt>
                <c:pt idx="12">
                  <c:v>2007</c:v>
                </c:pt>
                <c:pt idx="13">
                  <c:v>2008</c:v>
                </c:pt>
                <c:pt idx="14">
                  <c:v>2009</c:v>
                </c:pt>
                <c:pt idx="15">
                  <c:v>2010</c:v>
                </c:pt>
                <c:pt idx="16">
                  <c:v>2011</c:v>
                </c:pt>
                <c:pt idx="17">
                  <c:v>2012</c:v>
                </c:pt>
                <c:pt idx="18">
                  <c:v>2013</c:v>
                </c:pt>
                <c:pt idx="19">
                  <c:v>2014</c:v>
                </c:pt>
                <c:pt idx="20">
                  <c:v>2015</c:v>
                </c:pt>
                <c:pt idx="21">
                  <c:v>2016</c:v>
                </c:pt>
                <c:pt idx="22">
                  <c:v>2017</c:v>
                </c:pt>
                <c:pt idx="23">
                  <c:v>2018</c:v>
                </c:pt>
                <c:pt idx="24">
                  <c:v>2019</c:v>
                </c:pt>
                <c:pt idx="25">
                  <c:v>2020</c:v>
                </c:pt>
                <c:pt idx="26">
                  <c:v>2021</c:v>
                </c:pt>
                <c:pt idx="27">
                  <c:v>2022</c:v>
                </c:pt>
              </c:numCache>
            </c:numRef>
          </c:cat>
          <c:val>
            <c:numRef>
              <c:f>'annual data'!$E$4:$E$31</c:f>
              <c:numCache>
                <c:formatCode>0.0</c:formatCode>
                <c:ptCount val="2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  <c:pt idx="8">
                  <c:v>100</c:v>
                </c:pt>
                <c:pt idx="9">
                  <c:v>100</c:v>
                </c:pt>
                <c:pt idx="10">
                  <c:v>100</c:v>
                </c:pt>
                <c:pt idx="11">
                  <c:v>100</c:v>
                </c:pt>
                <c:pt idx="12">
                  <c:v>100</c:v>
                </c:pt>
                <c:pt idx="13">
                  <c:v>100</c:v>
                </c:pt>
                <c:pt idx="14">
                  <c:v>100</c:v>
                </c:pt>
                <c:pt idx="15">
                  <c:v>100</c:v>
                </c:pt>
                <c:pt idx="16">
                  <c:v>100</c:v>
                </c:pt>
                <c:pt idx="17">
                  <c:v>100</c:v>
                </c:pt>
                <c:pt idx="18">
                  <c:v>100</c:v>
                </c:pt>
                <c:pt idx="19">
                  <c:v>100</c:v>
                </c:pt>
                <c:pt idx="20">
                  <c:v>100</c:v>
                </c:pt>
                <c:pt idx="21">
                  <c:v>100</c:v>
                </c:pt>
                <c:pt idx="22">
                  <c:v>100</c:v>
                </c:pt>
                <c:pt idx="23">
                  <c:v>100</c:v>
                </c:pt>
                <c:pt idx="24">
                  <c:v>100</c:v>
                </c:pt>
                <c:pt idx="25">
                  <c:v>100</c:v>
                </c:pt>
                <c:pt idx="26">
                  <c:v>100</c:v>
                </c:pt>
                <c:pt idx="27">
                  <c:v>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11B-4296-934D-F29B1220BC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96697184"/>
        <c:axId val="596699480"/>
      </c:lineChart>
      <c:catAx>
        <c:axId val="59669718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540000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rgbClr val="004D45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596699480"/>
        <c:crosses val="autoZero"/>
        <c:auto val="1"/>
        <c:lblAlgn val="ctr"/>
        <c:lblOffset val="100"/>
        <c:tickLblSkip val="2"/>
        <c:noMultiLvlLbl val="0"/>
      </c:catAx>
      <c:valAx>
        <c:axId val="596699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rgbClr val="004D45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5966971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rgbClr val="004D45"/>
          </a:solidFill>
        </a:defRPr>
      </a:pPr>
      <a:endParaRPr lang="fr-FR"/>
    </a:p>
  </c:txPr>
  <c:externalData r:id="rId3">
    <c:autoUpdate val="0"/>
  </c:externalData>
  <c:userShapes r:id="rId4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IE" dirty="0"/>
              <a:t>population,</a:t>
            </a:r>
            <a:r>
              <a:rPr lang="en-IE" baseline="0" dirty="0"/>
              <a:t> 000</a:t>
            </a:r>
            <a:endParaRPr lang="en-IE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>
        <c:manualLayout>
          <c:layoutTarget val="inner"/>
          <c:xMode val="edge"/>
          <c:yMode val="edge"/>
          <c:x val="6.4048877829349177E-2"/>
          <c:y val="5.0529477699043673E-2"/>
          <c:w val="0.92333987667700457"/>
          <c:h val="0.87388332305481442"/>
        </c:manualLayout>
      </c:layout>
      <c:lineChart>
        <c:grouping val="standard"/>
        <c:varyColors val="0"/>
        <c:ser>
          <c:idx val="0"/>
          <c:order val="0"/>
          <c:tx>
            <c:strRef>
              <c:f>'PEA01.20230120T150114'!$A$2</c:f>
              <c:strCache>
                <c:ptCount val="1"/>
                <c:pt idx="0">
                  <c:v>Population Estimates (Persons in April)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'PEA01.20230120T150114'!$B$1:$X$1</c:f>
              <c:numCache>
                <c:formatCode>General</c:formatCode>
                <c:ptCount val="23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</c:numCache>
            </c:numRef>
          </c:cat>
          <c:val>
            <c:numRef>
              <c:f>'PEA01.20230120T150114'!$B$2:$X$2</c:f>
              <c:numCache>
                <c:formatCode>General</c:formatCode>
                <c:ptCount val="23"/>
                <c:pt idx="0">
                  <c:v>3789.5</c:v>
                </c:pt>
                <c:pt idx="1">
                  <c:v>3847.2</c:v>
                </c:pt>
                <c:pt idx="2">
                  <c:v>3917.2</c:v>
                </c:pt>
                <c:pt idx="3">
                  <c:v>3979.9</c:v>
                </c:pt>
                <c:pt idx="4">
                  <c:v>4045.2</c:v>
                </c:pt>
                <c:pt idx="5">
                  <c:v>4133.8</c:v>
                </c:pt>
                <c:pt idx="6">
                  <c:v>4232.8999999999996</c:v>
                </c:pt>
                <c:pt idx="7">
                  <c:v>4375.8</c:v>
                </c:pt>
                <c:pt idx="8">
                  <c:v>4485.1000000000004</c:v>
                </c:pt>
                <c:pt idx="9">
                  <c:v>4533.3999999999996</c:v>
                </c:pt>
                <c:pt idx="10">
                  <c:v>4554.8</c:v>
                </c:pt>
                <c:pt idx="11">
                  <c:v>4574.8999999999996</c:v>
                </c:pt>
                <c:pt idx="12">
                  <c:v>4593.7</c:v>
                </c:pt>
                <c:pt idx="13">
                  <c:v>4614.7</c:v>
                </c:pt>
                <c:pt idx="14">
                  <c:v>4645.3999999999996</c:v>
                </c:pt>
                <c:pt idx="15">
                  <c:v>4687.8</c:v>
                </c:pt>
                <c:pt idx="16">
                  <c:v>4739.6000000000004</c:v>
                </c:pt>
                <c:pt idx="17">
                  <c:v>4792.5</c:v>
                </c:pt>
                <c:pt idx="18">
                  <c:v>4857</c:v>
                </c:pt>
                <c:pt idx="19">
                  <c:v>4921.5</c:v>
                </c:pt>
                <c:pt idx="20">
                  <c:v>4977.3999999999996</c:v>
                </c:pt>
                <c:pt idx="21">
                  <c:v>5011.5</c:v>
                </c:pt>
                <c:pt idx="22">
                  <c:v>5100.2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399-42CD-B3CF-851D63E0D0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74850040"/>
        <c:axId val="676122504"/>
      </c:lineChart>
      <c:catAx>
        <c:axId val="6748500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tx1"/>
            </a:solidFill>
            <a:round/>
          </a:ln>
          <a:effectLst/>
        </c:spPr>
        <c:txPr>
          <a:bodyPr rot="540000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676122504"/>
        <c:crosses val="autoZero"/>
        <c:auto val="1"/>
        <c:lblAlgn val="ctr"/>
        <c:lblOffset val="100"/>
        <c:noMultiLvlLbl val="0"/>
      </c:catAx>
      <c:valAx>
        <c:axId val="676122504"/>
        <c:scaling>
          <c:orientation val="minMax"/>
          <c:min val="3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 w="635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6748500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fr-FR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rgbClr val="004D45"/>
                </a:solidFill>
                <a:latin typeface="+mn-lt"/>
                <a:ea typeface="+mn-ea"/>
                <a:cs typeface="+mn-cs"/>
              </a:defRPr>
            </a:pPr>
            <a:r>
              <a:rPr lang="en-IE" sz="2000" dirty="0"/>
              <a:t>employment </a:t>
            </a:r>
            <a:r>
              <a:rPr lang="en-IE" sz="2000" baseline="0" dirty="0"/>
              <a:t>in construction, ‘000</a:t>
            </a:r>
            <a:endParaRPr lang="en-IE" sz="2000" dirty="0"/>
          </a:p>
        </c:rich>
      </c:tx>
      <c:layout>
        <c:manualLayout>
          <c:xMode val="edge"/>
          <c:yMode val="edge"/>
          <c:x val="0.40289311637180919"/>
          <c:y val="2.038043260223033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rgbClr val="004D45"/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's.a. data'!$AN$3</c:f>
              <c:strCache>
                <c:ptCount val="1"/>
                <c:pt idx="0">
                  <c:v>emp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's.a. data'!$AM$4:$AM$104</c:f>
              <c:strCache>
                <c:ptCount val="101"/>
                <c:pt idx="0">
                  <c:v>1998Q1</c:v>
                </c:pt>
                <c:pt idx="1">
                  <c:v>1998Q2</c:v>
                </c:pt>
                <c:pt idx="2">
                  <c:v>1998Q3</c:v>
                </c:pt>
                <c:pt idx="3">
                  <c:v>1998Q4</c:v>
                </c:pt>
                <c:pt idx="4">
                  <c:v>1999Q1</c:v>
                </c:pt>
                <c:pt idx="5">
                  <c:v>1999Q2</c:v>
                </c:pt>
                <c:pt idx="6">
                  <c:v>1999Q3</c:v>
                </c:pt>
                <c:pt idx="7">
                  <c:v>1999Q4</c:v>
                </c:pt>
                <c:pt idx="8">
                  <c:v>2000Q1</c:v>
                </c:pt>
                <c:pt idx="9">
                  <c:v>2000Q2</c:v>
                </c:pt>
                <c:pt idx="10">
                  <c:v>2000Q3</c:v>
                </c:pt>
                <c:pt idx="11">
                  <c:v>2000Q4</c:v>
                </c:pt>
                <c:pt idx="12">
                  <c:v>2001Q1</c:v>
                </c:pt>
                <c:pt idx="13">
                  <c:v>2001Q2</c:v>
                </c:pt>
                <c:pt idx="14">
                  <c:v>2001Q3</c:v>
                </c:pt>
                <c:pt idx="15">
                  <c:v>2001Q4</c:v>
                </c:pt>
                <c:pt idx="16">
                  <c:v>2002Q1</c:v>
                </c:pt>
                <c:pt idx="17">
                  <c:v>2002Q2</c:v>
                </c:pt>
                <c:pt idx="18">
                  <c:v>2002Q3</c:v>
                </c:pt>
                <c:pt idx="19">
                  <c:v>2002Q4</c:v>
                </c:pt>
                <c:pt idx="20">
                  <c:v>2003Q1</c:v>
                </c:pt>
                <c:pt idx="21">
                  <c:v>2003Q2</c:v>
                </c:pt>
                <c:pt idx="22">
                  <c:v>2003Q3</c:v>
                </c:pt>
                <c:pt idx="23">
                  <c:v>2003Q4</c:v>
                </c:pt>
                <c:pt idx="24">
                  <c:v>2004Q1</c:v>
                </c:pt>
                <c:pt idx="25">
                  <c:v>2004Q2</c:v>
                </c:pt>
                <c:pt idx="26">
                  <c:v>2004Q3</c:v>
                </c:pt>
                <c:pt idx="27">
                  <c:v>2004Q4</c:v>
                </c:pt>
                <c:pt idx="28">
                  <c:v>2005Q1</c:v>
                </c:pt>
                <c:pt idx="29">
                  <c:v>2005Q2</c:v>
                </c:pt>
                <c:pt idx="30">
                  <c:v>2005Q3</c:v>
                </c:pt>
                <c:pt idx="31">
                  <c:v>2005Q4</c:v>
                </c:pt>
                <c:pt idx="32">
                  <c:v>2006Q1</c:v>
                </c:pt>
                <c:pt idx="33">
                  <c:v>2006Q2</c:v>
                </c:pt>
                <c:pt idx="34">
                  <c:v>2006Q3</c:v>
                </c:pt>
                <c:pt idx="35">
                  <c:v>2006Q4</c:v>
                </c:pt>
                <c:pt idx="36">
                  <c:v>2007Q1</c:v>
                </c:pt>
                <c:pt idx="37">
                  <c:v>2007Q2</c:v>
                </c:pt>
                <c:pt idx="38">
                  <c:v>2007Q3</c:v>
                </c:pt>
                <c:pt idx="39">
                  <c:v>2007Q4</c:v>
                </c:pt>
                <c:pt idx="40">
                  <c:v>2008Q1</c:v>
                </c:pt>
                <c:pt idx="41">
                  <c:v>2008Q2</c:v>
                </c:pt>
                <c:pt idx="42">
                  <c:v>2008Q3</c:v>
                </c:pt>
                <c:pt idx="43">
                  <c:v>2008Q4</c:v>
                </c:pt>
                <c:pt idx="44">
                  <c:v>2009Q1</c:v>
                </c:pt>
                <c:pt idx="45">
                  <c:v>2009Q2</c:v>
                </c:pt>
                <c:pt idx="46">
                  <c:v>2009Q3</c:v>
                </c:pt>
                <c:pt idx="47">
                  <c:v>2009Q4</c:v>
                </c:pt>
                <c:pt idx="48">
                  <c:v>2010Q1</c:v>
                </c:pt>
                <c:pt idx="49">
                  <c:v>2010Q2</c:v>
                </c:pt>
                <c:pt idx="50">
                  <c:v>2010Q3</c:v>
                </c:pt>
                <c:pt idx="51">
                  <c:v>2010Q4</c:v>
                </c:pt>
                <c:pt idx="52">
                  <c:v>2011Q1</c:v>
                </c:pt>
                <c:pt idx="53">
                  <c:v>2011Q2</c:v>
                </c:pt>
                <c:pt idx="54">
                  <c:v>2011Q3</c:v>
                </c:pt>
                <c:pt idx="55">
                  <c:v>2011Q4</c:v>
                </c:pt>
                <c:pt idx="56">
                  <c:v>2012Q1</c:v>
                </c:pt>
                <c:pt idx="57">
                  <c:v>2012Q2</c:v>
                </c:pt>
                <c:pt idx="58">
                  <c:v>2012Q3</c:v>
                </c:pt>
                <c:pt idx="59">
                  <c:v>2012Q4</c:v>
                </c:pt>
                <c:pt idx="60">
                  <c:v>2013Q1</c:v>
                </c:pt>
                <c:pt idx="61">
                  <c:v>2013Q2</c:v>
                </c:pt>
                <c:pt idx="62">
                  <c:v>2013Q3</c:v>
                </c:pt>
                <c:pt idx="63">
                  <c:v>2013Q4</c:v>
                </c:pt>
                <c:pt idx="64">
                  <c:v>2014Q1</c:v>
                </c:pt>
                <c:pt idx="65">
                  <c:v>2014Q2</c:v>
                </c:pt>
                <c:pt idx="66">
                  <c:v>2014Q3</c:v>
                </c:pt>
                <c:pt idx="67">
                  <c:v>2014Q4</c:v>
                </c:pt>
                <c:pt idx="68">
                  <c:v>2015Q1</c:v>
                </c:pt>
                <c:pt idx="69">
                  <c:v>2015Q2</c:v>
                </c:pt>
                <c:pt idx="70">
                  <c:v>2015Q3</c:v>
                </c:pt>
                <c:pt idx="71">
                  <c:v>2015Q4</c:v>
                </c:pt>
                <c:pt idx="72">
                  <c:v>2016Q1</c:v>
                </c:pt>
                <c:pt idx="73">
                  <c:v>2016Q2</c:v>
                </c:pt>
                <c:pt idx="74">
                  <c:v>2016Q3</c:v>
                </c:pt>
                <c:pt idx="75">
                  <c:v>2016Q4</c:v>
                </c:pt>
                <c:pt idx="76">
                  <c:v>2017Q1</c:v>
                </c:pt>
                <c:pt idx="77">
                  <c:v>2017Q2</c:v>
                </c:pt>
                <c:pt idx="78">
                  <c:v>2017Q3</c:v>
                </c:pt>
                <c:pt idx="79">
                  <c:v>2017Q4</c:v>
                </c:pt>
                <c:pt idx="80">
                  <c:v>2018Q1</c:v>
                </c:pt>
                <c:pt idx="81">
                  <c:v>2018Q2</c:v>
                </c:pt>
                <c:pt idx="82">
                  <c:v>2018Q3</c:v>
                </c:pt>
                <c:pt idx="83">
                  <c:v>2018Q4</c:v>
                </c:pt>
                <c:pt idx="84">
                  <c:v>2019Q1</c:v>
                </c:pt>
                <c:pt idx="85">
                  <c:v>2019Q2</c:v>
                </c:pt>
                <c:pt idx="86">
                  <c:v>2019Q3</c:v>
                </c:pt>
                <c:pt idx="87">
                  <c:v>2019Q4</c:v>
                </c:pt>
                <c:pt idx="88">
                  <c:v>2020Q1</c:v>
                </c:pt>
                <c:pt idx="89">
                  <c:v>2020Q2</c:v>
                </c:pt>
                <c:pt idx="90">
                  <c:v>2020Q3</c:v>
                </c:pt>
                <c:pt idx="91">
                  <c:v>2020Q4</c:v>
                </c:pt>
                <c:pt idx="92">
                  <c:v>2021Q1</c:v>
                </c:pt>
                <c:pt idx="93">
                  <c:v>2021Q2</c:v>
                </c:pt>
                <c:pt idx="94">
                  <c:v>2021Q3</c:v>
                </c:pt>
                <c:pt idx="95">
                  <c:v>2021Q4</c:v>
                </c:pt>
                <c:pt idx="96">
                  <c:v>2022Q1</c:v>
                </c:pt>
                <c:pt idx="97">
                  <c:v>2022Q2</c:v>
                </c:pt>
                <c:pt idx="98">
                  <c:v>2022Q3</c:v>
                </c:pt>
                <c:pt idx="99">
                  <c:v>2022Q4</c:v>
                </c:pt>
                <c:pt idx="100">
                  <c:v>2023Q1</c:v>
                </c:pt>
              </c:strCache>
            </c:strRef>
          </c:cat>
          <c:val>
            <c:numRef>
              <c:f>'s.a. data'!$AN$4:$AN$104</c:f>
              <c:numCache>
                <c:formatCode>General</c:formatCode>
                <c:ptCount val="101"/>
                <c:pt idx="0" formatCode="0.0">
                  <c:v>104.5</c:v>
                </c:pt>
                <c:pt idx="1">
                  <c:v>105.8</c:v>
                </c:pt>
                <c:pt idx="2">
                  <c:v>110.1</c:v>
                </c:pt>
                <c:pt idx="3">
                  <c:v>115.2</c:v>
                </c:pt>
                <c:pt idx="4">
                  <c:v>118.5</c:v>
                </c:pt>
                <c:pt idx="5">
                  <c:v>121.4</c:v>
                </c:pt>
                <c:pt idx="6">
                  <c:v>124.6</c:v>
                </c:pt>
                <c:pt idx="7">
                  <c:v>130.1</c:v>
                </c:pt>
                <c:pt idx="8">
                  <c:v>136.80000000000001</c:v>
                </c:pt>
                <c:pt idx="9">
                  <c:v>142.69999999999999</c:v>
                </c:pt>
                <c:pt idx="10">
                  <c:v>144.9</c:v>
                </c:pt>
                <c:pt idx="11">
                  <c:v>148.30000000000001</c:v>
                </c:pt>
                <c:pt idx="12">
                  <c:v>150.19999999999999</c:v>
                </c:pt>
                <c:pt idx="13">
                  <c:v>152.19999999999999</c:v>
                </c:pt>
                <c:pt idx="14">
                  <c:v>153.1</c:v>
                </c:pt>
                <c:pt idx="15">
                  <c:v>154.69999999999999</c:v>
                </c:pt>
                <c:pt idx="16">
                  <c:v>153.69999999999999</c:v>
                </c:pt>
                <c:pt idx="17">
                  <c:v>153.5</c:v>
                </c:pt>
                <c:pt idx="18">
                  <c:v>157.30000000000001</c:v>
                </c:pt>
                <c:pt idx="19">
                  <c:v>155.1</c:v>
                </c:pt>
                <c:pt idx="20">
                  <c:v>156.1</c:v>
                </c:pt>
                <c:pt idx="21">
                  <c:v>160.1</c:v>
                </c:pt>
                <c:pt idx="22">
                  <c:v>161.4</c:v>
                </c:pt>
                <c:pt idx="23">
                  <c:v>164.2</c:v>
                </c:pt>
                <c:pt idx="24">
                  <c:v>167.1</c:v>
                </c:pt>
                <c:pt idx="25">
                  <c:v>174.9</c:v>
                </c:pt>
                <c:pt idx="26">
                  <c:v>184.3</c:v>
                </c:pt>
                <c:pt idx="27">
                  <c:v>188.1</c:v>
                </c:pt>
                <c:pt idx="28">
                  <c:v>198.4</c:v>
                </c:pt>
                <c:pt idx="29">
                  <c:v>201.2</c:v>
                </c:pt>
                <c:pt idx="30">
                  <c:v>203.2</c:v>
                </c:pt>
                <c:pt idx="31">
                  <c:v>210.9</c:v>
                </c:pt>
                <c:pt idx="32">
                  <c:v>217</c:v>
                </c:pt>
                <c:pt idx="33">
                  <c:v>220.4</c:v>
                </c:pt>
                <c:pt idx="34">
                  <c:v>232.9</c:v>
                </c:pt>
                <c:pt idx="35">
                  <c:v>237.9</c:v>
                </c:pt>
                <c:pt idx="36">
                  <c:v>239.2</c:v>
                </c:pt>
                <c:pt idx="37">
                  <c:v>241.2</c:v>
                </c:pt>
                <c:pt idx="38">
                  <c:v>233.2</c:v>
                </c:pt>
                <c:pt idx="39">
                  <c:v>233.2</c:v>
                </c:pt>
                <c:pt idx="40">
                  <c:v>224.7</c:v>
                </c:pt>
                <c:pt idx="41">
                  <c:v>215.1</c:v>
                </c:pt>
                <c:pt idx="42">
                  <c:v>201.5</c:v>
                </c:pt>
                <c:pt idx="43">
                  <c:v>189.9</c:v>
                </c:pt>
                <c:pt idx="44">
                  <c:v>157.6</c:v>
                </c:pt>
                <c:pt idx="45">
                  <c:v>133.4</c:v>
                </c:pt>
                <c:pt idx="46">
                  <c:v>126.8</c:v>
                </c:pt>
                <c:pt idx="47">
                  <c:v>115.4</c:v>
                </c:pt>
                <c:pt idx="48">
                  <c:v>108.6</c:v>
                </c:pt>
                <c:pt idx="49">
                  <c:v>105</c:v>
                </c:pt>
                <c:pt idx="50">
                  <c:v>94.1</c:v>
                </c:pt>
                <c:pt idx="51">
                  <c:v>90.7</c:v>
                </c:pt>
                <c:pt idx="52">
                  <c:v>89.5</c:v>
                </c:pt>
                <c:pt idx="53">
                  <c:v>87.5</c:v>
                </c:pt>
                <c:pt idx="54">
                  <c:v>87.2</c:v>
                </c:pt>
                <c:pt idx="55">
                  <c:v>87.9</c:v>
                </c:pt>
                <c:pt idx="56">
                  <c:v>85</c:v>
                </c:pt>
                <c:pt idx="57">
                  <c:v>81.8</c:v>
                </c:pt>
                <c:pt idx="58">
                  <c:v>81.8</c:v>
                </c:pt>
                <c:pt idx="59">
                  <c:v>84.8</c:v>
                </c:pt>
                <c:pt idx="60">
                  <c:v>80.900000000000006</c:v>
                </c:pt>
                <c:pt idx="61">
                  <c:v>86.4</c:v>
                </c:pt>
                <c:pt idx="62">
                  <c:v>88.2</c:v>
                </c:pt>
                <c:pt idx="63">
                  <c:v>87.7</c:v>
                </c:pt>
                <c:pt idx="64">
                  <c:v>87.7</c:v>
                </c:pt>
                <c:pt idx="65">
                  <c:v>90.7</c:v>
                </c:pt>
                <c:pt idx="66">
                  <c:v>95.8</c:v>
                </c:pt>
                <c:pt idx="67">
                  <c:v>100.7</c:v>
                </c:pt>
                <c:pt idx="68">
                  <c:v>106</c:v>
                </c:pt>
                <c:pt idx="69">
                  <c:v>108.6</c:v>
                </c:pt>
                <c:pt idx="70">
                  <c:v>109.6</c:v>
                </c:pt>
                <c:pt idx="71">
                  <c:v>110.2</c:v>
                </c:pt>
                <c:pt idx="72">
                  <c:v>114.9</c:v>
                </c:pt>
                <c:pt idx="73">
                  <c:v>118.6</c:v>
                </c:pt>
                <c:pt idx="74">
                  <c:v>118.4</c:v>
                </c:pt>
                <c:pt idx="75">
                  <c:v>121.7</c:v>
                </c:pt>
                <c:pt idx="76">
                  <c:v>125.8</c:v>
                </c:pt>
                <c:pt idx="77">
                  <c:v>127.1</c:v>
                </c:pt>
                <c:pt idx="78">
                  <c:v>127.3</c:v>
                </c:pt>
                <c:pt idx="79">
                  <c:v>134.30000000000001</c:v>
                </c:pt>
                <c:pt idx="80">
                  <c:v>138.19999999999999</c:v>
                </c:pt>
                <c:pt idx="81">
                  <c:v>144.69999999999999</c:v>
                </c:pt>
                <c:pt idx="82">
                  <c:v>145</c:v>
                </c:pt>
                <c:pt idx="83">
                  <c:v>144.5</c:v>
                </c:pt>
                <c:pt idx="84">
                  <c:v>145.80000000000001</c:v>
                </c:pt>
                <c:pt idx="85">
                  <c:v>145.69999999999999</c:v>
                </c:pt>
                <c:pt idx="86">
                  <c:v>148.19999999999999</c:v>
                </c:pt>
                <c:pt idx="87">
                  <c:v>147.6</c:v>
                </c:pt>
                <c:pt idx="88">
                  <c:v>148.6</c:v>
                </c:pt>
                <c:pt idx="89">
                  <c:v>125.3</c:v>
                </c:pt>
                <c:pt idx="90">
                  <c:v>132.1</c:v>
                </c:pt>
                <c:pt idx="91">
                  <c:v>135.30000000000001</c:v>
                </c:pt>
                <c:pt idx="92">
                  <c:v>123.9</c:v>
                </c:pt>
                <c:pt idx="93">
                  <c:v>127.4</c:v>
                </c:pt>
                <c:pt idx="94">
                  <c:v>144.30000000000001</c:v>
                </c:pt>
                <c:pt idx="95">
                  <c:v>158.5</c:v>
                </c:pt>
                <c:pt idx="96">
                  <c:v>161.19999999999999</c:v>
                </c:pt>
                <c:pt idx="97">
                  <c:v>167.6</c:v>
                </c:pt>
                <c:pt idx="98">
                  <c:v>168.4</c:v>
                </c:pt>
                <c:pt idx="99">
                  <c:v>163.4</c:v>
                </c:pt>
                <c:pt idx="100">
                  <c:v>163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B01-4CE8-8A61-9022747F11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88931496"/>
        <c:axId val="688929200"/>
      </c:lineChart>
      <c:catAx>
        <c:axId val="68893149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rgbClr val="004D45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688929200"/>
        <c:crosses val="autoZero"/>
        <c:auto val="1"/>
        <c:lblAlgn val="ctr"/>
        <c:lblOffset val="100"/>
        <c:tickLblSkip val="4"/>
        <c:noMultiLvlLbl val="0"/>
      </c:catAx>
      <c:valAx>
        <c:axId val="688929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 w="952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004D45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6889314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rgbClr val="004D45"/>
          </a:solidFill>
        </a:defRPr>
      </a:pPr>
      <a:endParaRPr lang="fr-FR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5832455401039469E-2"/>
          <c:y val="5.7856091615838517E-2"/>
          <c:w val="0.92105413330523955"/>
          <c:h val="0.89918924167908998"/>
        </c:manualLayout>
      </c:layout>
      <c:barChart>
        <c:barDir val="bar"/>
        <c:grouping val="clustered"/>
        <c:varyColors val="0"/>
        <c:ser>
          <c:idx val="6"/>
          <c:order val="0"/>
          <c:tx>
            <c:strRef>
              <c:f>'Population Pyramid'!$H$106</c:f>
              <c:strCache>
                <c:ptCount val="1"/>
                <c:pt idx="0">
                  <c:v>Female 2022</c:v>
                </c:pt>
              </c:strCache>
            </c:strRef>
          </c:tx>
          <c:spPr>
            <a:solidFill>
              <a:srgbClr val="A3915E"/>
            </a:solidFill>
            <a:ln>
              <a:noFill/>
            </a:ln>
            <a:effectLst/>
          </c:spPr>
          <c:invertIfNegative val="0"/>
          <c:cat>
            <c:strRef>
              <c:f>'Population Pyramid'!$A$107:$A$207</c:f>
              <c:strCache>
                <c:ptCount val="10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100+</c:v>
                </c:pt>
              </c:strCache>
            </c:strRef>
          </c:cat>
          <c:val>
            <c:numRef>
              <c:f>'Population Pyramid'!$H$107:$H$207</c:f>
              <c:numCache>
                <c:formatCode>General</c:formatCode>
                <c:ptCount val="101"/>
                <c:pt idx="0">
                  <c:v>0.56897188223566619</c:v>
                </c:pt>
                <c:pt idx="1">
                  <c:v>0.5404738810483154</c:v>
                </c:pt>
                <c:pt idx="2">
                  <c:v>0.58399163320819514</c:v>
                </c:pt>
                <c:pt idx="3">
                  <c:v>0.6081813374060574</c:v>
                </c:pt>
                <c:pt idx="4">
                  <c:v>0.60972283816376427</c:v>
                </c:pt>
                <c:pt idx="5">
                  <c:v>0.62246986366018686</c:v>
                </c:pt>
                <c:pt idx="6">
                  <c:v>0.61527619345755458</c:v>
                </c:pt>
                <c:pt idx="7">
                  <c:v>0.6316200540552932</c:v>
                </c:pt>
                <c:pt idx="8">
                  <c:v>0.65270699390751463</c:v>
                </c:pt>
                <c:pt idx="9">
                  <c:v>0.67411013904336836</c:v>
                </c:pt>
                <c:pt idx="10">
                  <c:v>0.70047375456620198</c:v>
                </c:pt>
                <c:pt idx="11">
                  <c:v>0.71029588118902676</c:v>
                </c:pt>
                <c:pt idx="12">
                  <c:v>0.70800339288269343</c:v>
                </c:pt>
                <c:pt idx="13">
                  <c:v>0.70401130117683697</c:v>
                </c:pt>
                <c:pt idx="14">
                  <c:v>0.68918917850657824</c:v>
                </c:pt>
                <c:pt idx="15">
                  <c:v>0.64942636408983079</c:v>
                </c:pt>
                <c:pt idx="16">
                  <c:v>0.63474258123116112</c:v>
                </c:pt>
                <c:pt idx="17">
                  <c:v>0.62656076951717821</c:v>
                </c:pt>
                <c:pt idx="18">
                  <c:v>0.63743032614203465</c:v>
                </c:pt>
                <c:pt idx="19">
                  <c:v>0.64233150803833361</c:v>
                </c:pt>
                <c:pt idx="20">
                  <c:v>0.6296042453721381</c:v>
                </c:pt>
                <c:pt idx="21">
                  <c:v>0.61992045856090228</c:v>
                </c:pt>
                <c:pt idx="22">
                  <c:v>0.61964377893772415</c:v>
                </c:pt>
                <c:pt idx="23">
                  <c:v>0.60962402401262927</c:v>
                </c:pt>
                <c:pt idx="24">
                  <c:v>0.60687699061107458</c:v>
                </c:pt>
                <c:pt idx="25">
                  <c:v>0.57620507809875254</c:v>
                </c:pt>
                <c:pt idx="26">
                  <c:v>0.57946594508620941</c:v>
                </c:pt>
                <c:pt idx="27">
                  <c:v>0.58075052905096525</c:v>
                </c:pt>
                <c:pt idx="28">
                  <c:v>0.57622484092897952</c:v>
                </c:pt>
                <c:pt idx="29">
                  <c:v>0.58009835565347379</c:v>
                </c:pt>
                <c:pt idx="30">
                  <c:v>0.60379398909566084</c:v>
                </c:pt>
                <c:pt idx="31">
                  <c:v>0.61254892288622698</c:v>
                </c:pt>
                <c:pt idx="32">
                  <c:v>0.62470306347583915</c:v>
                </c:pt>
                <c:pt idx="33">
                  <c:v>0.65944611901492567</c:v>
                </c:pt>
                <c:pt idx="34">
                  <c:v>0.66766745638936253</c:v>
                </c:pt>
                <c:pt idx="35">
                  <c:v>0.70333936494911864</c:v>
                </c:pt>
                <c:pt idx="36">
                  <c:v>0.7385567284136535</c:v>
                </c:pt>
                <c:pt idx="37">
                  <c:v>0.74814170107375411</c:v>
                </c:pt>
                <c:pt idx="38">
                  <c:v>0.79021676662706197</c:v>
                </c:pt>
                <c:pt idx="39">
                  <c:v>0.81652109365921455</c:v>
                </c:pt>
                <c:pt idx="40">
                  <c:v>0.83551317350737275</c:v>
                </c:pt>
                <c:pt idx="41">
                  <c:v>0.85723252392685867</c:v>
                </c:pt>
                <c:pt idx="42">
                  <c:v>0.85525624090415742</c:v>
                </c:pt>
                <c:pt idx="43">
                  <c:v>0.8057503511854931</c:v>
                </c:pt>
                <c:pt idx="44">
                  <c:v>0.78237092302693834</c:v>
                </c:pt>
                <c:pt idx="45">
                  <c:v>0.76250927864879159</c:v>
                </c:pt>
                <c:pt idx="46">
                  <c:v>0.75499940316252723</c:v>
                </c:pt>
                <c:pt idx="47">
                  <c:v>0.74169901841974828</c:v>
                </c:pt>
                <c:pt idx="48">
                  <c:v>0.72213381649500674</c:v>
                </c:pt>
                <c:pt idx="49">
                  <c:v>0.70978204760312447</c:v>
                </c:pt>
                <c:pt idx="50">
                  <c:v>0.69063186511315011</c:v>
                </c:pt>
                <c:pt idx="51">
                  <c:v>0.68391250283596616</c:v>
                </c:pt>
                <c:pt idx="52">
                  <c:v>0.65326035315387099</c:v>
                </c:pt>
                <c:pt idx="53">
                  <c:v>0.62337895385062936</c:v>
                </c:pt>
                <c:pt idx="54">
                  <c:v>0.62118527969543114</c:v>
                </c:pt>
                <c:pt idx="55">
                  <c:v>0.60816157457583031</c:v>
                </c:pt>
                <c:pt idx="56">
                  <c:v>0.61280583967917812</c:v>
                </c:pt>
                <c:pt idx="57">
                  <c:v>0.61310228213258322</c:v>
                </c:pt>
                <c:pt idx="58">
                  <c:v>0.59745012059279012</c:v>
                </c:pt>
                <c:pt idx="59">
                  <c:v>0.57918926546303129</c:v>
                </c:pt>
                <c:pt idx="60">
                  <c:v>0.55893236448034422</c:v>
                </c:pt>
                <c:pt idx="61">
                  <c:v>0.56507860468094495</c:v>
                </c:pt>
                <c:pt idx="62">
                  <c:v>0.54248968973147049</c:v>
                </c:pt>
                <c:pt idx="63">
                  <c:v>0.52452527705511698</c:v>
                </c:pt>
                <c:pt idx="64">
                  <c:v>0.51264781608868293</c:v>
                </c:pt>
                <c:pt idx="65">
                  <c:v>0.49148182491555342</c:v>
                </c:pt>
                <c:pt idx="66">
                  <c:v>0.48229210885999302</c:v>
                </c:pt>
                <c:pt idx="67">
                  <c:v>0.47061227619582907</c:v>
                </c:pt>
                <c:pt idx="68">
                  <c:v>0.45065181766654733</c:v>
                </c:pt>
                <c:pt idx="69">
                  <c:v>0.44094826802508452</c:v>
                </c:pt>
                <c:pt idx="70">
                  <c:v>0.41792457081061596</c:v>
                </c:pt>
                <c:pt idx="71">
                  <c:v>0.40794434154597503</c:v>
                </c:pt>
                <c:pt idx="72">
                  <c:v>0.40142260757106124</c:v>
                </c:pt>
                <c:pt idx="73">
                  <c:v>0.38784554320510417</c:v>
                </c:pt>
                <c:pt idx="74">
                  <c:v>0.37015781015192872</c:v>
                </c:pt>
                <c:pt idx="75">
                  <c:v>0.35345821861010385</c:v>
                </c:pt>
                <c:pt idx="76">
                  <c:v>0.33403135649695143</c:v>
                </c:pt>
                <c:pt idx="77">
                  <c:v>0.30723295870912354</c:v>
                </c:pt>
                <c:pt idx="78">
                  <c:v>0.28559265961054575</c:v>
                </c:pt>
                <c:pt idx="79">
                  <c:v>0.25776659465091328</c:v>
                </c:pt>
                <c:pt idx="80">
                  <c:v>0.23162037026057689</c:v>
                </c:pt>
                <c:pt idx="81">
                  <c:v>0.21452552211421178</c:v>
                </c:pt>
                <c:pt idx="82">
                  <c:v>0.20535556888887835</c:v>
                </c:pt>
                <c:pt idx="83">
                  <c:v>0.18918957376318279</c:v>
                </c:pt>
                <c:pt idx="84">
                  <c:v>0.17420934845110794</c:v>
                </c:pt>
                <c:pt idx="85">
                  <c:v>0.15606707030271122</c:v>
                </c:pt>
                <c:pt idx="86">
                  <c:v>0.13717380460568804</c:v>
                </c:pt>
                <c:pt idx="87">
                  <c:v>0.12033587325227411</c:v>
                </c:pt>
                <c:pt idx="88">
                  <c:v>0.10276671718046074</c:v>
                </c:pt>
                <c:pt idx="89">
                  <c:v>8.6185702619997931E-2</c:v>
                </c:pt>
                <c:pt idx="90">
                  <c:v>7.7292429017842681E-2</c:v>
                </c:pt>
                <c:pt idx="91">
                  <c:v>7.0988086175425957E-2</c:v>
                </c:pt>
                <c:pt idx="92">
                  <c:v>6.2490069177810928E-2</c:v>
                </c:pt>
                <c:pt idx="93">
                  <c:v>5.3794423877925795E-2</c:v>
                </c:pt>
                <c:pt idx="94">
                  <c:v>4.4229214048052135E-2</c:v>
                </c:pt>
                <c:pt idx="95">
                  <c:v>3.6719338561787697E-2</c:v>
                </c:pt>
                <c:pt idx="96">
                  <c:v>2.9604719680063493E-2</c:v>
                </c:pt>
                <c:pt idx="97">
                  <c:v>2.3517767970143898E-2</c:v>
                </c:pt>
                <c:pt idx="98">
                  <c:v>2.0830023059270307E-2</c:v>
                </c:pt>
                <c:pt idx="99">
                  <c:v>1.5059276632982899E-2</c:v>
                </c:pt>
                <c:pt idx="100">
                  <c:v>4.1007872721049235E-2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6F-4AE3-8DEC-CDCEAC9F5A6D}"/>
            </c:ext>
          </c:extLst>
        </c:ser>
        <c:ser>
          <c:idx val="7"/>
          <c:order val="1"/>
          <c:tx>
            <c:strRef>
              <c:f>'Population Pyramid'!$I$106</c:f>
              <c:strCache>
                <c:ptCount val="1"/>
                <c:pt idx="0">
                  <c:v>Female 2070</c:v>
                </c:pt>
              </c:strCache>
            </c:strRef>
          </c:tx>
          <c:spPr>
            <a:solidFill>
              <a:srgbClr val="DBAC00">
                <a:alpha val="25000"/>
              </a:srgbClr>
            </a:solidFill>
            <a:ln>
              <a:solidFill>
                <a:srgbClr val="DBAC00"/>
              </a:solidFill>
            </a:ln>
            <a:effectLst/>
          </c:spPr>
          <c:invertIfNegative val="0"/>
          <c:cat>
            <c:strRef>
              <c:f>'Population Pyramid'!$A$107:$A$207</c:f>
              <c:strCache>
                <c:ptCount val="10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100+</c:v>
                </c:pt>
              </c:strCache>
            </c:strRef>
          </c:cat>
          <c:val>
            <c:numRef>
              <c:f>'Population Pyramid'!$I$107:$I$207</c:f>
              <c:numCache>
                <c:formatCode>General</c:formatCode>
                <c:ptCount val="101"/>
                <c:pt idx="0">
                  <c:v>0.44297519464011703</c:v>
                </c:pt>
                <c:pt idx="1">
                  <c:v>0.44075299363397025</c:v>
                </c:pt>
                <c:pt idx="2">
                  <c:v>0.43844848888685511</c:v>
                </c:pt>
                <c:pt idx="3">
                  <c:v>0.43583122992405998</c:v>
                </c:pt>
                <c:pt idx="4">
                  <c:v>0.43298352048655342</c:v>
                </c:pt>
                <c:pt idx="5">
                  <c:v>0.43191357185396417</c:v>
                </c:pt>
                <c:pt idx="6">
                  <c:v>0.43118929893344227</c:v>
                </c:pt>
                <c:pt idx="7">
                  <c:v>0.43074485873221297</c:v>
                </c:pt>
                <c:pt idx="8">
                  <c:v>0.43099176995511818</c:v>
                </c:pt>
                <c:pt idx="9">
                  <c:v>0.4318971111057705</c:v>
                </c:pt>
                <c:pt idx="10">
                  <c:v>0.43355964667333219</c:v>
                </c:pt>
                <c:pt idx="11">
                  <c:v>0.43597937665780306</c:v>
                </c:pt>
                <c:pt idx="12">
                  <c:v>0.4394361337784759</c:v>
                </c:pt>
                <c:pt idx="13">
                  <c:v>0.44396283953173782</c:v>
                </c:pt>
                <c:pt idx="14">
                  <c:v>0.4490162892271975</c:v>
                </c:pt>
                <c:pt idx="15">
                  <c:v>0.45671991938183965</c:v>
                </c:pt>
                <c:pt idx="16">
                  <c:v>0.4645058532774502</c:v>
                </c:pt>
                <c:pt idx="17">
                  <c:v>0.47242347315861016</c:v>
                </c:pt>
                <c:pt idx="18">
                  <c:v>0.48228346132662442</c:v>
                </c:pt>
                <c:pt idx="19">
                  <c:v>0.49380598506220025</c:v>
                </c:pt>
                <c:pt idx="20">
                  <c:v>0.50070303855535203</c:v>
                </c:pt>
                <c:pt idx="21">
                  <c:v>0.50865357993289939</c:v>
                </c:pt>
                <c:pt idx="22">
                  <c:v>0.51708148300806345</c:v>
                </c:pt>
                <c:pt idx="23">
                  <c:v>0.52462050568076879</c:v>
                </c:pt>
                <c:pt idx="24">
                  <c:v>0.53151755917392063</c:v>
                </c:pt>
                <c:pt idx="25">
                  <c:v>0.53955040429243639</c:v>
                </c:pt>
                <c:pt idx="26">
                  <c:v>0.54582194935422834</c:v>
                </c:pt>
                <c:pt idx="27">
                  <c:v>0.55003590089181043</c:v>
                </c:pt>
                <c:pt idx="28">
                  <c:v>0.55240624863170029</c:v>
                </c:pt>
                <c:pt idx="29">
                  <c:v>0.55304821781125379</c:v>
                </c:pt>
                <c:pt idx="30">
                  <c:v>0.55411816644384293</c:v>
                </c:pt>
                <c:pt idx="31">
                  <c:v>0.55410170569564932</c:v>
                </c:pt>
                <c:pt idx="32">
                  <c:v>0.55275192434376763</c:v>
                </c:pt>
                <c:pt idx="33">
                  <c:v>0.5509741635388502</c:v>
                </c:pt>
                <c:pt idx="34">
                  <c:v>0.54870258028812235</c:v>
                </c:pt>
                <c:pt idx="35">
                  <c:v>0.5459371745915842</c:v>
                </c:pt>
                <c:pt idx="36">
                  <c:v>0.54302362216130284</c:v>
                </c:pt>
                <c:pt idx="37">
                  <c:v>0.54001130524185947</c:v>
                </c:pt>
                <c:pt idx="38">
                  <c:v>0.53750927151642014</c:v>
                </c:pt>
                <c:pt idx="39">
                  <c:v>0.53535291350304803</c:v>
                </c:pt>
                <c:pt idx="40">
                  <c:v>0.5340525143957473</c:v>
                </c:pt>
                <c:pt idx="41">
                  <c:v>0.53355869194993699</c:v>
                </c:pt>
                <c:pt idx="42">
                  <c:v>0.53451341534517027</c:v>
                </c:pt>
                <c:pt idx="43">
                  <c:v>0.53663685186215504</c:v>
                </c:pt>
                <c:pt idx="44">
                  <c:v>0.54030759870934564</c:v>
                </c:pt>
                <c:pt idx="45">
                  <c:v>0.54346806236253209</c:v>
                </c:pt>
                <c:pt idx="46">
                  <c:v>0.54504829418912548</c:v>
                </c:pt>
                <c:pt idx="47">
                  <c:v>0.5864306151480364</c:v>
                </c:pt>
                <c:pt idx="48">
                  <c:v>0.59579678087024024</c:v>
                </c:pt>
                <c:pt idx="49">
                  <c:v>0.57582989331130663</c:v>
                </c:pt>
                <c:pt idx="50">
                  <c:v>0.61451265156645418</c:v>
                </c:pt>
                <c:pt idx="51">
                  <c:v>0.63811736447619105</c:v>
                </c:pt>
                <c:pt idx="52">
                  <c:v>0.64292390294874546</c:v>
                </c:pt>
                <c:pt idx="53">
                  <c:v>0.65479210239638863</c:v>
                </c:pt>
                <c:pt idx="54">
                  <c:v>0.64927775175150593</c:v>
                </c:pt>
                <c:pt idx="55">
                  <c:v>0.66396073914026832</c:v>
                </c:pt>
                <c:pt idx="56">
                  <c:v>0.68114576025446993</c:v>
                </c:pt>
                <c:pt idx="57">
                  <c:v>0.69903859354099995</c:v>
                </c:pt>
                <c:pt idx="58">
                  <c:v>0.72186965128563385</c:v>
                </c:pt>
                <c:pt idx="59">
                  <c:v>0.73113705251867556</c:v>
                </c:pt>
                <c:pt idx="60">
                  <c:v>0.72774613839077751</c:v>
                </c:pt>
                <c:pt idx="61">
                  <c:v>0.72840456831852474</c:v>
                </c:pt>
                <c:pt idx="62">
                  <c:v>0.71655282961907529</c:v>
                </c:pt>
                <c:pt idx="63">
                  <c:v>0.68073424154962803</c:v>
                </c:pt>
                <c:pt idx="64">
                  <c:v>0.66639692987293286</c:v>
                </c:pt>
                <c:pt idx="65">
                  <c:v>0.65275096962037227</c:v>
                </c:pt>
                <c:pt idx="66">
                  <c:v>0.65536822858316746</c:v>
                </c:pt>
                <c:pt idx="67">
                  <c:v>0.65047938636964453</c:v>
                </c:pt>
                <c:pt idx="68">
                  <c:v>0.64014203650401358</c:v>
                </c:pt>
                <c:pt idx="69">
                  <c:v>0.6289816492286987</c:v>
                </c:pt>
                <c:pt idx="70">
                  <c:v>0.62231504621025835</c:v>
                </c:pt>
                <c:pt idx="71">
                  <c:v>0.60871846820227893</c:v>
                </c:pt>
                <c:pt idx="72">
                  <c:v>0.59902308751620148</c:v>
                </c:pt>
                <c:pt idx="73">
                  <c:v>0.5627106770009439</c:v>
                </c:pt>
                <c:pt idx="74">
                  <c:v>0.55314698230041581</c:v>
                </c:pt>
                <c:pt idx="75">
                  <c:v>0.54310592590227125</c:v>
                </c:pt>
                <c:pt idx="76">
                  <c:v>0.5294928871460981</c:v>
                </c:pt>
                <c:pt idx="77">
                  <c:v>0.52261229440113988</c:v>
                </c:pt>
                <c:pt idx="78">
                  <c:v>0.52676040294594717</c:v>
                </c:pt>
                <c:pt idx="79">
                  <c:v>0.51971520271905225</c:v>
                </c:pt>
                <c:pt idx="80">
                  <c:v>0.51546832968508283</c:v>
                </c:pt>
                <c:pt idx="81">
                  <c:v>0.52868631048460768</c:v>
                </c:pt>
                <c:pt idx="82">
                  <c:v>0.5106617912125283</c:v>
                </c:pt>
                <c:pt idx="83">
                  <c:v>0.51579754464895644</c:v>
                </c:pt>
                <c:pt idx="84">
                  <c:v>0.51750946246109908</c:v>
                </c:pt>
                <c:pt idx="85">
                  <c:v>0.49920511046972715</c:v>
                </c:pt>
                <c:pt idx="86">
                  <c:v>0.49690060572261202</c:v>
                </c:pt>
                <c:pt idx="87">
                  <c:v>0.48170733513984559</c:v>
                </c:pt>
                <c:pt idx="88">
                  <c:v>0.4577569465180415</c:v>
                </c:pt>
                <c:pt idx="89">
                  <c:v>0.43244031579616193</c:v>
                </c:pt>
                <c:pt idx="90">
                  <c:v>0.3929674416277178</c:v>
                </c:pt>
                <c:pt idx="91">
                  <c:v>0.33413672758350621</c:v>
                </c:pt>
                <c:pt idx="92">
                  <c:v>0.28807955413759012</c:v>
                </c:pt>
                <c:pt idx="93">
                  <c:v>0.24748734909197573</c:v>
                </c:pt>
                <c:pt idx="94">
                  <c:v>0.21260702366956824</c:v>
                </c:pt>
                <c:pt idx="95">
                  <c:v>0.17879664687974994</c:v>
                </c:pt>
                <c:pt idx="96">
                  <c:v>0.14661588416110594</c:v>
                </c:pt>
                <c:pt idx="97">
                  <c:v>0.11957087487889004</c:v>
                </c:pt>
                <c:pt idx="98">
                  <c:v>9.5110203063081863E-2</c:v>
                </c:pt>
                <c:pt idx="99">
                  <c:v>7.5949892165638577E-2</c:v>
                </c:pt>
                <c:pt idx="100">
                  <c:v>0.20677991880900559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06F-4AE3-8DEC-CDCEAC9F5A6D}"/>
            </c:ext>
          </c:extLst>
        </c:ser>
        <c:ser>
          <c:idx val="2"/>
          <c:order val="2"/>
          <c:tx>
            <c:strRef>
              <c:f>'Population Pyramid'!$D$106</c:f>
              <c:strCache>
                <c:ptCount val="1"/>
                <c:pt idx="0">
                  <c:v>Male 2022</c:v>
                </c:pt>
              </c:strCache>
            </c:strRef>
          </c:tx>
          <c:spPr>
            <a:solidFill>
              <a:srgbClr val="004D44"/>
            </a:solidFill>
            <a:ln>
              <a:noFill/>
            </a:ln>
            <a:effectLst/>
          </c:spPr>
          <c:invertIfNegative val="0"/>
          <c:cat>
            <c:strRef>
              <c:f>'Population Pyramid'!$A$107:$A$207</c:f>
              <c:strCache>
                <c:ptCount val="10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100+</c:v>
                </c:pt>
              </c:strCache>
            </c:strRef>
          </c:cat>
          <c:val>
            <c:numRef>
              <c:f>'Population Pyramid'!$D$107:$D$207</c:f>
              <c:numCache>
                <c:formatCode>General</c:formatCode>
                <c:ptCount val="101"/>
                <c:pt idx="0">
                  <c:v>-0.5944264075680572</c:v>
                </c:pt>
                <c:pt idx="1">
                  <c:v>-0.57660033470329275</c:v>
                </c:pt>
                <c:pt idx="2">
                  <c:v>-0.6093868700499051</c:v>
                </c:pt>
                <c:pt idx="3">
                  <c:v>-0.61671888006412634</c:v>
                </c:pt>
                <c:pt idx="4">
                  <c:v>-0.64452518219353183</c:v>
                </c:pt>
                <c:pt idx="5">
                  <c:v>-0.64776628635076183</c:v>
                </c:pt>
                <c:pt idx="6">
                  <c:v>-0.65209434617047735</c:v>
                </c:pt>
                <c:pt idx="7">
                  <c:v>-0.66217338958625327</c:v>
                </c:pt>
                <c:pt idx="8">
                  <c:v>-0.69187692341745177</c:v>
                </c:pt>
                <c:pt idx="9">
                  <c:v>-0.7071140655224778</c:v>
                </c:pt>
                <c:pt idx="10">
                  <c:v>-0.72717333820289476</c:v>
                </c:pt>
                <c:pt idx="11">
                  <c:v>-0.73847767709274537</c:v>
                </c:pt>
                <c:pt idx="12">
                  <c:v>-0.7470349825810414</c:v>
                </c:pt>
                <c:pt idx="13">
                  <c:v>-0.73754882407207578</c:v>
                </c:pt>
                <c:pt idx="14">
                  <c:v>-0.72156069441842341</c:v>
                </c:pt>
                <c:pt idx="15">
                  <c:v>-0.68266744453166439</c:v>
                </c:pt>
                <c:pt idx="16">
                  <c:v>-0.66594809015961254</c:v>
                </c:pt>
                <c:pt idx="17">
                  <c:v>-0.66578998751779639</c:v>
                </c:pt>
                <c:pt idx="18">
                  <c:v>-0.65798366957812682</c:v>
                </c:pt>
                <c:pt idx="19">
                  <c:v>-0.65646193165064692</c:v>
                </c:pt>
                <c:pt idx="20">
                  <c:v>-0.6438532459658135</c:v>
                </c:pt>
                <c:pt idx="21">
                  <c:v>-0.6322327017923306</c:v>
                </c:pt>
                <c:pt idx="22">
                  <c:v>-0.6386951472765634</c:v>
                </c:pt>
                <c:pt idx="23">
                  <c:v>-0.63375443971981049</c:v>
                </c:pt>
                <c:pt idx="24">
                  <c:v>-0.62646195536604321</c:v>
                </c:pt>
                <c:pt idx="25">
                  <c:v>-0.59780585153687626</c:v>
                </c:pt>
                <c:pt idx="26">
                  <c:v>-0.58616554453316638</c:v>
                </c:pt>
                <c:pt idx="27">
                  <c:v>-0.58499953754977274</c:v>
                </c:pt>
                <c:pt idx="28">
                  <c:v>-0.58962403982289335</c:v>
                </c:pt>
                <c:pt idx="29">
                  <c:v>-0.58873471246267783</c:v>
                </c:pt>
                <c:pt idx="30">
                  <c:v>-0.59794419134846533</c:v>
                </c:pt>
                <c:pt idx="31">
                  <c:v>-0.61412994930438791</c:v>
                </c:pt>
                <c:pt idx="32">
                  <c:v>-0.60962402401262927</c:v>
                </c:pt>
                <c:pt idx="33">
                  <c:v>-0.6301180789580404</c:v>
                </c:pt>
                <c:pt idx="34">
                  <c:v>-0.6150588023250575</c:v>
                </c:pt>
                <c:pt idx="35">
                  <c:v>-0.64907063314574454</c:v>
                </c:pt>
                <c:pt idx="36">
                  <c:v>-0.6789125067885321</c:v>
                </c:pt>
                <c:pt idx="37">
                  <c:v>-0.69158048096404667</c:v>
                </c:pt>
                <c:pt idx="38">
                  <c:v>-0.71790457082642622</c:v>
                </c:pt>
                <c:pt idx="39">
                  <c:v>-0.74780573295989483</c:v>
                </c:pt>
                <c:pt idx="40">
                  <c:v>-0.77612586867520261</c:v>
                </c:pt>
                <c:pt idx="41">
                  <c:v>-0.81501911856196163</c:v>
                </c:pt>
                <c:pt idx="42">
                  <c:v>-0.80851714741727487</c:v>
                </c:pt>
                <c:pt idx="43">
                  <c:v>-0.76225236185584044</c:v>
                </c:pt>
                <c:pt idx="44">
                  <c:v>-0.75634327561796388</c:v>
                </c:pt>
                <c:pt idx="45">
                  <c:v>-0.74314170502632015</c:v>
                </c:pt>
                <c:pt idx="46">
                  <c:v>-0.7363235285980011</c:v>
                </c:pt>
                <c:pt idx="47">
                  <c:v>-0.72373460574339465</c:v>
                </c:pt>
                <c:pt idx="48">
                  <c:v>-0.70193620400300083</c:v>
                </c:pt>
                <c:pt idx="49">
                  <c:v>-0.69750933003215021</c:v>
                </c:pt>
                <c:pt idx="50">
                  <c:v>-0.67675835829378794</c:v>
                </c:pt>
                <c:pt idx="51">
                  <c:v>-0.68039471905555804</c:v>
                </c:pt>
                <c:pt idx="52">
                  <c:v>-0.64907063314574454</c:v>
                </c:pt>
                <c:pt idx="53">
                  <c:v>-0.6232406140390403</c:v>
                </c:pt>
                <c:pt idx="54">
                  <c:v>-0.6065607853274424</c:v>
                </c:pt>
                <c:pt idx="55">
                  <c:v>-0.6020153343752298</c:v>
                </c:pt>
                <c:pt idx="56">
                  <c:v>-0.59691652417666075</c:v>
                </c:pt>
                <c:pt idx="57">
                  <c:v>-0.59037502737151981</c:v>
                </c:pt>
                <c:pt idx="58">
                  <c:v>-0.57628412941966056</c:v>
                </c:pt>
                <c:pt idx="59">
                  <c:v>-0.5557307859835684</c:v>
                </c:pt>
                <c:pt idx="60">
                  <c:v>-0.55140272616385277</c:v>
                </c:pt>
                <c:pt idx="61">
                  <c:v>-0.54573079388870049</c:v>
                </c:pt>
                <c:pt idx="62">
                  <c:v>-0.52225255157901063</c:v>
                </c:pt>
                <c:pt idx="63">
                  <c:v>-0.51555295213205365</c:v>
                </c:pt>
                <c:pt idx="64">
                  <c:v>-0.49478221756346441</c:v>
                </c:pt>
                <c:pt idx="65">
                  <c:v>-0.48411028924087807</c:v>
                </c:pt>
                <c:pt idx="66">
                  <c:v>-0.46551346599726007</c:v>
                </c:pt>
                <c:pt idx="67">
                  <c:v>-0.45970319391051867</c:v>
                </c:pt>
                <c:pt idx="68">
                  <c:v>-0.43424866857812761</c:v>
                </c:pt>
                <c:pt idx="69">
                  <c:v>-0.4320352315927023</c:v>
                </c:pt>
                <c:pt idx="70">
                  <c:v>-0.40579019305123076</c:v>
                </c:pt>
                <c:pt idx="71">
                  <c:v>-0.39207478887368469</c:v>
                </c:pt>
                <c:pt idx="72">
                  <c:v>-0.37911037224476501</c:v>
                </c:pt>
                <c:pt idx="73">
                  <c:v>-0.37005899600079367</c:v>
                </c:pt>
                <c:pt idx="74">
                  <c:v>-0.35557284144439411</c:v>
                </c:pt>
                <c:pt idx="75">
                  <c:v>-0.33326060611809794</c:v>
                </c:pt>
                <c:pt idx="76">
                  <c:v>-0.30970331248749999</c:v>
                </c:pt>
                <c:pt idx="77">
                  <c:v>-0.28146222809310034</c:v>
                </c:pt>
                <c:pt idx="78">
                  <c:v>-0.2561855682327524</c:v>
                </c:pt>
                <c:pt idx="79">
                  <c:v>-0.2338733329064562</c:v>
                </c:pt>
                <c:pt idx="80">
                  <c:v>-0.20053343831348749</c:v>
                </c:pt>
                <c:pt idx="81">
                  <c:v>-0.17998009487739536</c:v>
                </c:pt>
                <c:pt idx="82">
                  <c:v>-0.169229115233901</c:v>
                </c:pt>
                <c:pt idx="83">
                  <c:v>-0.15031608670665084</c:v>
                </c:pt>
                <c:pt idx="84">
                  <c:v>-0.13511847026207885</c:v>
                </c:pt>
                <c:pt idx="85">
                  <c:v>-0.11750978852981145</c:v>
                </c:pt>
                <c:pt idx="86">
                  <c:v>-0.10065209434617046</c:v>
                </c:pt>
                <c:pt idx="87">
                  <c:v>-8.3893214313664574E-2</c:v>
                </c:pt>
                <c:pt idx="88">
                  <c:v>-6.8992040322497769E-2</c:v>
                </c:pt>
                <c:pt idx="89">
                  <c:v>-5.7450547469922945E-2</c:v>
                </c:pt>
                <c:pt idx="90">
                  <c:v>-4.7075061600741819E-2</c:v>
                </c:pt>
                <c:pt idx="91">
                  <c:v>-4.1936725741718778E-2</c:v>
                </c:pt>
                <c:pt idx="92">
                  <c:v>-3.4268747613638247E-2</c:v>
                </c:pt>
                <c:pt idx="93">
                  <c:v>-2.7450571185319218E-2</c:v>
                </c:pt>
                <c:pt idx="94">
                  <c:v>-2.0928837210405365E-2</c:v>
                </c:pt>
                <c:pt idx="95">
                  <c:v>-1.6165995125695554E-2</c:v>
                </c:pt>
                <c:pt idx="96">
                  <c:v>-1.1699595494390914E-2</c:v>
                </c:pt>
                <c:pt idx="97">
                  <c:v>-1.0454537190089179E-2</c:v>
                </c:pt>
                <c:pt idx="98">
                  <c:v>-8.1818117139828353E-3</c:v>
                </c:pt>
                <c:pt idx="99">
                  <c:v>-5.7312207658333867E-3</c:v>
                </c:pt>
                <c:pt idx="100">
                  <c:v>-1.4288526254129444E-2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06F-4AE3-8DEC-CDCEAC9F5A6D}"/>
            </c:ext>
          </c:extLst>
        </c:ser>
        <c:ser>
          <c:idx val="3"/>
          <c:order val="3"/>
          <c:tx>
            <c:strRef>
              <c:f>'Population Pyramid'!$E$106</c:f>
              <c:strCache>
                <c:ptCount val="1"/>
                <c:pt idx="0">
                  <c:v>Male 2070</c:v>
                </c:pt>
              </c:strCache>
            </c:strRef>
          </c:tx>
          <c:spPr>
            <a:solidFill>
              <a:srgbClr val="00A685">
                <a:alpha val="25000"/>
              </a:srgbClr>
            </a:solidFill>
            <a:ln>
              <a:solidFill>
                <a:srgbClr val="00A685"/>
              </a:solidFill>
            </a:ln>
            <a:effectLst/>
          </c:spPr>
          <c:invertIfNegative val="0"/>
          <c:cat>
            <c:strRef>
              <c:f>'Population Pyramid'!$A$107:$A$207</c:f>
              <c:strCache>
                <c:ptCount val="10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100+</c:v>
                </c:pt>
              </c:strCache>
            </c:strRef>
          </c:cat>
          <c:val>
            <c:numRef>
              <c:f>'Population Pyramid'!$E$107:$E$207</c:f>
              <c:numCache>
                <c:formatCode>General</c:formatCode>
                <c:ptCount val="101"/>
                <c:pt idx="0">
                  <c:v>-0.46997082167775189</c:v>
                </c:pt>
                <c:pt idx="1">
                  <c:v>-0.4670243477510832</c:v>
                </c:pt>
                <c:pt idx="2">
                  <c:v>-0.46396264858705877</c:v>
                </c:pt>
                <c:pt idx="3">
                  <c:v>-0.46071988119290386</c:v>
                </c:pt>
                <c:pt idx="4">
                  <c:v>-0.4573618885613932</c:v>
                </c:pt>
                <c:pt idx="5">
                  <c:v>-0.45620963618783561</c:v>
                </c:pt>
                <c:pt idx="6">
                  <c:v>-0.45543598102273264</c:v>
                </c:pt>
                <c:pt idx="7">
                  <c:v>-0.45504092306608429</c:v>
                </c:pt>
                <c:pt idx="8">
                  <c:v>-0.45537013802995796</c:v>
                </c:pt>
                <c:pt idx="9">
                  <c:v>-0.45660469414448385</c:v>
                </c:pt>
                <c:pt idx="10">
                  <c:v>-0.45874459140966228</c:v>
                </c:pt>
                <c:pt idx="11">
                  <c:v>-0.46187213356646145</c:v>
                </c:pt>
                <c:pt idx="12">
                  <c:v>-0.46587209537752566</c:v>
                </c:pt>
                <c:pt idx="13">
                  <c:v>-0.47085970208021061</c:v>
                </c:pt>
                <c:pt idx="14">
                  <c:v>-0.47683495367451639</c:v>
                </c:pt>
                <c:pt idx="15">
                  <c:v>-0.48411060437612286</c:v>
                </c:pt>
                <c:pt idx="16">
                  <c:v>-0.4921763709910259</c:v>
                </c:pt>
                <c:pt idx="17">
                  <c:v>-0.50052197032522161</c:v>
                </c:pt>
                <c:pt idx="18">
                  <c:v>-0.51069471270891564</c:v>
                </c:pt>
                <c:pt idx="19">
                  <c:v>-0.52201970746616733</c:v>
                </c:pt>
                <c:pt idx="20">
                  <c:v>-0.52866984973641407</c:v>
                </c:pt>
                <c:pt idx="21">
                  <c:v>-0.53564920697053431</c:v>
                </c:pt>
                <c:pt idx="22">
                  <c:v>-0.54264502495284828</c:v>
                </c:pt>
                <c:pt idx="23">
                  <c:v>-0.54870258028812235</c:v>
                </c:pt>
                <c:pt idx="24">
                  <c:v>-0.55387125522093783</c:v>
                </c:pt>
                <c:pt idx="25">
                  <c:v>-0.55973128157788776</c:v>
                </c:pt>
                <c:pt idx="26">
                  <c:v>-0.56429090882753707</c:v>
                </c:pt>
                <c:pt idx="27">
                  <c:v>-0.56657895282645854</c:v>
                </c:pt>
                <c:pt idx="28">
                  <c:v>-0.56731968649517428</c:v>
                </c:pt>
                <c:pt idx="29">
                  <c:v>-0.56616743412161663</c:v>
                </c:pt>
                <c:pt idx="30">
                  <c:v>-0.56618389486981036</c:v>
                </c:pt>
                <c:pt idx="31">
                  <c:v>-0.56447197705766761</c:v>
                </c:pt>
                <c:pt idx="32">
                  <c:v>-0.56177241435390413</c:v>
                </c:pt>
                <c:pt idx="33">
                  <c:v>-0.55806874601032619</c:v>
                </c:pt>
                <c:pt idx="34">
                  <c:v>-0.55410170569564932</c:v>
                </c:pt>
                <c:pt idx="35">
                  <c:v>-0.54919640273393266</c:v>
                </c:pt>
                <c:pt idx="36">
                  <c:v>-0.54422525677944145</c:v>
                </c:pt>
                <c:pt idx="37">
                  <c:v>-0.53925411082495012</c:v>
                </c:pt>
                <c:pt idx="38">
                  <c:v>-0.53439819010781464</c:v>
                </c:pt>
                <c:pt idx="39">
                  <c:v>-0.52988794510274628</c:v>
                </c:pt>
                <c:pt idx="40">
                  <c:v>-0.52623365900374941</c:v>
                </c:pt>
                <c:pt idx="41">
                  <c:v>-0.5236657822855354</c:v>
                </c:pt>
                <c:pt idx="42">
                  <c:v>-0.52234892243004105</c:v>
                </c:pt>
                <c:pt idx="43">
                  <c:v>-0.52229954018545999</c:v>
                </c:pt>
                <c:pt idx="44">
                  <c:v>-0.52387977201205327</c:v>
                </c:pt>
                <c:pt idx="45">
                  <c:v>-0.52518017111935389</c:v>
                </c:pt>
                <c:pt idx="46">
                  <c:v>-0.52521309261574123</c:v>
                </c:pt>
                <c:pt idx="47">
                  <c:v>-0.56692462853852588</c:v>
                </c:pt>
                <c:pt idx="48">
                  <c:v>-0.56766536220724151</c:v>
                </c:pt>
                <c:pt idx="49">
                  <c:v>-0.55571485901862994</c:v>
                </c:pt>
                <c:pt idx="50">
                  <c:v>-0.58465285434311898</c:v>
                </c:pt>
                <c:pt idx="51">
                  <c:v>-0.59365688360506186</c:v>
                </c:pt>
                <c:pt idx="52">
                  <c:v>-0.61898997507513509</c:v>
                </c:pt>
                <c:pt idx="53">
                  <c:v>-0.62122863682947549</c:v>
                </c:pt>
                <c:pt idx="54">
                  <c:v>-0.6235496023247844</c:v>
                </c:pt>
                <c:pt idx="55">
                  <c:v>-0.63128615397581389</c:v>
                </c:pt>
                <c:pt idx="56">
                  <c:v>-0.65362338927463737</c:v>
                </c:pt>
                <c:pt idx="57">
                  <c:v>-0.66428995410414193</c:v>
                </c:pt>
                <c:pt idx="58">
                  <c:v>-0.67936799944955251</c:v>
                </c:pt>
                <c:pt idx="59">
                  <c:v>-0.68670949314393381</c:v>
                </c:pt>
                <c:pt idx="60">
                  <c:v>-0.6889316941500806</c:v>
                </c:pt>
                <c:pt idx="61">
                  <c:v>-0.6841416164257198</c:v>
                </c:pt>
                <c:pt idx="62">
                  <c:v>-0.66850390564172391</c:v>
                </c:pt>
                <c:pt idx="63">
                  <c:v>-0.63561533075075172</c:v>
                </c:pt>
                <c:pt idx="64">
                  <c:v>-0.62262780042593824</c:v>
                </c:pt>
                <c:pt idx="65">
                  <c:v>-0.6103810037698405</c:v>
                </c:pt>
                <c:pt idx="66">
                  <c:v>-0.59856218656677851</c:v>
                </c:pt>
                <c:pt idx="67">
                  <c:v>-0.58942647131928616</c:v>
                </c:pt>
                <c:pt idx="68">
                  <c:v>-0.58024137382721286</c:v>
                </c:pt>
                <c:pt idx="69">
                  <c:v>-0.56906452580370426</c:v>
                </c:pt>
                <c:pt idx="70">
                  <c:v>-0.56891637906996118</c:v>
                </c:pt>
                <c:pt idx="71">
                  <c:v>-0.56025802552008552</c:v>
                </c:pt>
                <c:pt idx="72">
                  <c:v>-0.54835690457605502</c:v>
                </c:pt>
                <c:pt idx="73">
                  <c:v>-0.51622552410199207</c:v>
                </c:pt>
                <c:pt idx="74">
                  <c:v>-0.49583065709002283</c:v>
                </c:pt>
                <c:pt idx="75">
                  <c:v>-0.48409414362792919</c:v>
                </c:pt>
                <c:pt idx="76">
                  <c:v>-0.47601191626483236</c:v>
                </c:pt>
                <c:pt idx="77">
                  <c:v>-0.4645058532774502</c:v>
                </c:pt>
                <c:pt idx="78">
                  <c:v>-0.45446479687930552</c:v>
                </c:pt>
                <c:pt idx="79">
                  <c:v>-0.44926320045010271</c:v>
                </c:pt>
                <c:pt idx="80">
                  <c:v>-0.42987243907794792</c:v>
                </c:pt>
                <c:pt idx="81">
                  <c:v>-0.42654736794282461</c:v>
                </c:pt>
                <c:pt idx="82">
                  <c:v>-0.39540363236038234</c:v>
                </c:pt>
                <c:pt idx="83">
                  <c:v>-0.39421845849043746</c:v>
                </c:pt>
                <c:pt idx="84">
                  <c:v>-0.38700865078160568</c:v>
                </c:pt>
                <c:pt idx="85">
                  <c:v>-0.36745328192751409</c:v>
                </c:pt>
                <c:pt idx="86">
                  <c:v>-0.35183203189171197</c:v>
                </c:pt>
                <c:pt idx="87">
                  <c:v>-0.33484453975583439</c:v>
                </c:pt>
                <c:pt idx="88">
                  <c:v>-0.31356079234140649</c:v>
                </c:pt>
                <c:pt idx="89">
                  <c:v>-0.29337991505595501</c:v>
                </c:pt>
                <c:pt idx="90">
                  <c:v>-0.25645845685753121</c:v>
                </c:pt>
                <c:pt idx="91">
                  <c:v>-0.2105165086489709</c:v>
                </c:pt>
                <c:pt idx="92">
                  <c:v>-0.17881310762794364</c:v>
                </c:pt>
                <c:pt idx="93">
                  <c:v>-0.14943067210222521</c:v>
                </c:pt>
                <c:pt idx="94">
                  <c:v>-0.1241798843731204</c:v>
                </c:pt>
                <c:pt idx="95">
                  <c:v>-0.10131590513209915</c:v>
                </c:pt>
                <c:pt idx="96">
                  <c:v>-8.0641205400837329E-2</c:v>
                </c:pt>
                <c:pt idx="97">
                  <c:v>-6.4888269379485761E-2</c:v>
                </c:pt>
                <c:pt idx="98">
                  <c:v>-4.9464548322007793E-2</c:v>
                </c:pt>
                <c:pt idx="99">
                  <c:v>-3.7596348874364659E-2</c:v>
                </c:pt>
                <c:pt idx="100">
                  <c:v>-7.6921076309065695E-2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06F-4AE3-8DEC-CDCEAC9F5A6D}"/>
            </c:ext>
          </c:extLst>
        </c:ser>
        <c:ser>
          <c:idx val="0"/>
          <c:order val="4"/>
          <c:tx>
            <c:strRef>
              <c:f>'Population Pyramid'!$B$106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'Population Pyramid'!$A$107:$A$207</c:f>
              <c:strCache>
                <c:ptCount val="10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100+</c:v>
                </c:pt>
              </c:strCache>
            </c:strRef>
          </c:cat>
          <c:val>
            <c:numRef>
              <c:f>'Population Pyramid'!$B$107:$B$207</c:f>
            </c:numRef>
          </c:val>
          <c:extLst>
            <c:ext xmlns:c16="http://schemas.microsoft.com/office/drawing/2014/chart" uri="{C3380CC4-5D6E-409C-BE32-E72D297353CC}">
              <c16:uniqueId val="{00000004-406F-4AE3-8DEC-CDCEAC9F5A6D}"/>
            </c:ext>
          </c:extLst>
        </c:ser>
        <c:ser>
          <c:idx val="1"/>
          <c:order val="5"/>
          <c:tx>
            <c:strRef>
              <c:f>'Population Pyramid'!$C$106</c:f>
              <c:strCache>
                <c:ptCount val="1"/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'Population Pyramid'!$A$107:$A$207</c:f>
              <c:strCache>
                <c:ptCount val="10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100+</c:v>
                </c:pt>
              </c:strCache>
            </c:strRef>
          </c:cat>
          <c:val>
            <c:numRef>
              <c:f>'Population Pyramid'!$C$107:$C$207</c:f>
            </c:numRef>
          </c:val>
          <c:extLst>
            <c:ext xmlns:c16="http://schemas.microsoft.com/office/drawing/2014/chart" uri="{C3380CC4-5D6E-409C-BE32-E72D297353CC}">
              <c16:uniqueId val="{00000005-406F-4AE3-8DEC-CDCEAC9F5A6D}"/>
            </c:ext>
          </c:extLst>
        </c:ser>
        <c:ser>
          <c:idx val="4"/>
          <c:order val="6"/>
          <c:tx>
            <c:strRef>
              <c:f>'Population Pyramid'!$F$106</c:f>
              <c:strCache>
                <c:ptCount val="1"/>
                <c:pt idx="0">
                  <c:v>Female % 2023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'Population Pyramid'!$A$107:$A$207</c:f>
              <c:strCache>
                <c:ptCount val="10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100+</c:v>
                </c:pt>
              </c:strCache>
            </c:strRef>
          </c:cat>
          <c:val>
            <c:numRef>
              <c:f>'Population Pyramid'!$F$107:$F$207</c:f>
            </c:numRef>
          </c:val>
          <c:extLst>
            <c:ext xmlns:c16="http://schemas.microsoft.com/office/drawing/2014/chart" uri="{C3380CC4-5D6E-409C-BE32-E72D297353CC}">
              <c16:uniqueId val="{00000006-406F-4AE3-8DEC-CDCEAC9F5A6D}"/>
            </c:ext>
          </c:extLst>
        </c:ser>
        <c:ser>
          <c:idx val="5"/>
          <c:order val="7"/>
          <c:tx>
            <c:strRef>
              <c:f>'Population Pyramid'!$G$106</c:f>
              <c:strCache>
                <c:ptCount val="1"/>
                <c:pt idx="0">
                  <c:v>Male 2070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'Population Pyramid'!$A$107:$A$207</c:f>
              <c:strCache>
                <c:ptCount val="10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100+</c:v>
                </c:pt>
              </c:strCache>
            </c:strRef>
          </c:cat>
          <c:val>
            <c:numRef>
              <c:f>'Population Pyramid'!$G$107:$G$207</c:f>
            </c:numRef>
          </c:val>
          <c:extLst>
            <c:ext xmlns:c16="http://schemas.microsoft.com/office/drawing/2014/chart" uri="{C3380CC4-5D6E-409C-BE32-E72D297353CC}">
              <c16:uniqueId val="{00000007-406F-4AE3-8DEC-CDCEAC9F5A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929564064"/>
        <c:axId val="929559144"/>
      </c:barChart>
      <c:catAx>
        <c:axId val="929564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low"/>
        <c:spPr>
          <a:noFill/>
          <a:ln w="63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rgbClr val="004D45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929559144"/>
        <c:crosses val="autoZero"/>
        <c:auto val="1"/>
        <c:lblAlgn val="ctr"/>
        <c:lblOffset val="100"/>
        <c:tickLblSkip val="10"/>
        <c:noMultiLvlLbl val="0"/>
      </c:catAx>
      <c:valAx>
        <c:axId val="92955914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0.0;0.0" sourceLinked="0"/>
        <c:majorTickMark val="none"/>
        <c:minorTickMark val="none"/>
        <c:tickLblPos val="nextTo"/>
        <c:spPr>
          <a:noFill/>
          <a:ln w="635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rgbClr val="004D45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929564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5368429277101112"/>
          <c:y val="1.5479232411123704E-2"/>
          <c:w val="0.66693312729514098"/>
          <c:h val="2.871900130520820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rgbClr val="004D45"/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rgbClr val="004D45"/>
          </a:solidFill>
        </a:defRPr>
      </a:pPr>
      <a:endParaRPr lang="fr-FR"/>
    </a:p>
  </c:txPr>
  <c:externalData r:id="rId4">
    <c:autoUpdate val="0"/>
  </c:externalData>
  <c:userShapes r:id="rId5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2803517948344281E-2"/>
          <c:y val="6.9282458187442025E-2"/>
          <c:w val="0.93398637022407049"/>
          <c:h val="0.8701330649863681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'[Long term fund excel.xlsx]AR exp chart'!$A$4</c:f>
              <c:strCache>
                <c:ptCount val="1"/>
                <c:pt idx="0">
                  <c:v>pensions</c:v>
                </c:pt>
              </c:strCache>
            </c:strRef>
          </c:tx>
          <c:spPr>
            <a:solidFill>
              <a:srgbClr val="A3915E"/>
            </a:solidFill>
            <a:ln>
              <a:noFill/>
            </a:ln>
            <a:effectLst/>
          </c:spPr>
          <c:invertIfNegative val="0"/>
          <c:cat>
            <c:numRef>
              <c:f>'[Long term fund excel.xlsx]AR exp chart'!$B$3:$BA$3</c:f>
              <c:numCache>
                <c:formatCode>General</c:formatCode>
                <c:ptCount val="52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  <c:pt idx="7">
                  <c:v>2026</c:v>
                </c:pt>
                <c:pt idx="8">
                  <c:v>2027</c:v>
                </c:pt>
                <c:pt idx="9">
                  <c:v>2028</c:v>
                </c:pt>
                <c:pt idx="10">
                  <c:v>2029</c:v>
                </c:pt>
                <c:pt idx="11">
                  <c:v>2030</c:v>
                </c:pt>
                <c:pt idx="12">
                  <c:v>2031</c:v>
                </c:pt>
                <c:pt idx="13">
                  <c:v>2032</c:v>
                </c:pt>
                <c:pt idx="14">
                  <c:v>2033</c:v>
                </c:pt>
                <c:pt idx="15">
                  <c:v>2034</c:v>
                </c:pt>
                <c:pt idx="16">
                  <c:v>2035</c:v>
                </c:pt>
                <c:pt idx="17">
                  <c:v>2036</c:v>
                </c:pt>
                <c:pt idx="18">
                  <c:v>2037</c:v>
                </c:pt>
                <c:pt idx="19">
                  <c:v>2038</c:v>
                </c:pt>
                <c:pt idx="20">
                  <c:v>2039</c:v>
                </c:pt>
                <c:pt idx="21">
                  <c:v>2040</c:v>
                </c:pt>
                <c:pt idx="22">
                  <c:v>2041</c:v>
                </c:pt>
                <c:pt idx="23">
                  <c:v>2042</c:v>
                </c:pt>
                <c:pt idx="24">
                  <c:v>2043</c:v>
                </c:pt>
                <c:pt idx="25">
                  <c:v>2044</c:v>
                </c:pt>
                <c:pt idx="26">
                  <c:v>2045</c:v>
                </c:pt>
                <c:pt idx="27">
                  <c:v>2046</c:v>
                </c:pt>
                <c:pt idx="28">
                  <c:v>2047</c:v>
                </c:pt>
                <c:pt idx="29">
                  <c:v>2048</c:v>
                </c:pt>
                <c:pt idx="30">
                  <c:v>2049</c:v>
                </c:pt>
                <c:pt idx="31">
                  <c:v>2050</c:v>
                </c:pt>
                <c:pt idx="32">
                  <c:v>2051</c:v>
                </c:pt>
                <c:pt idx="33">
                  <c:v>2052</c:v>
                </c:pt>
                <c:pt idx="34">
                  <c:v>2053</c:v>
                </c:pt>
                <c:pt idx="35">
                  <c:v>2054</c:v>
                </c:pt>
                <c:pt idx="36">
                  <c:v>2055</c:v>
                </c:pt>
                <c:pt idx="37">
                  <c:v>2056</c:v>
                </c:pt>
                <c:pt idx="38">
                  <c:v>2057</c:v>
                </c:pt>
                <c:pt idx="39">
                  <c:v>2058</c:v>
                </c:pt>
                <c:pt idx="40">
                  <c:v>2059</c:v>
                </c:pt>
                <c:pt idx="41">
                  <c:v>2060</c:v>
                </c:pt>
                <c:pt idx="42">
                  <c:v>2061</c:v>
                </c:pt>
                <c:pt idx="43">
                  <c:v>2062</c:v>
                </c:pt>
                <c:pt idx="44">
                  <c:v>2063</c:v>
                </c:pt>
                <c:pt idx="45">
                  <c:v>2064</c:v>
                </c:pt>
                <c:pt idx="46">
                  <c:v>2065</c:v>
                </c:pt>
                <c:pt idx="47">
                  <c:v>2066</c:v>
                </c:pt>
                <c:pt idx="48">
                  <c:v>2067</c:v>
                </c:pt>
                <c:pt idx="49">
                  <c:v>2068</c:v>
                </c:pt>
                <c:pt idx="50">
                  <c:v>2069</c:v>
                </c:pt>
                <c:pt idx="51">
                  <c:v>2070</c:v>
                </c:pt>
              </c:numCache>
            </c:numRef>
          </c:cat>
          <c:val>
            <c:numRef>
              <c:f>'[Long term fund excel.xlsx]AR exp chart'!$B$4:$BA$4</c:f>
              <c:numCache>
                <c:formatCode>General</c:formatCode>
                <c:ptCount val="52"/>
                <c:pt idx="0">
                  <c:v>7.4010863218553352E-2</c:v>
                </c:pt>
                <c:pt idx="1">
                  <c:v>8.2150608868440222E-2</c:v>
                </c:pt>
                <c:pt idx="2">
                  <c:v>8.2398737251896476E-2</c:v>
                </c:pt>
                <c:pt idx="3">
                  <c:v>8.289614206369908E-2</c:v>
                </c:pt>
                <c:pt idx="4">
                  <c:v>8.3682212102646134E-2</c:v>
                </c:pt>
                <c:pt idx="5">
                  <c:v>8.4308637129531294E-2</c:v>
                </c:pt>
                <c:pt idx="6">
                  <c:v>8.593665646010476E-2</c:v>
                </c:pt>
                <c:pt idx="7">
                  <c:v>8.7939385423346311E-2</c:v>
                </c:pt>
                <c:pt idx="8">
                  <c:v>8.9639167664023967E-2</c:v>
                </c:pt>
                <c:pt idx="9">
                  <c:v>9.200085195040171E-2</c:v>
                </c:pt>
                <c:pt idx="10">
                  <c:v>9.3652342634417754E-2</c:v>
                </c:pt>
                <c:pt idx="11">
                  <c:v>9.5575995844199318E-2</c:v>
                </c:pt>
                <c:pt idx="12">
                  <c:v>9.7326551895682165E-2</c:v>
                </c:pt>
                <c:pt idx="13">
                  <c:v>9.8935835844123368E-2</c:v>
                </c:pt>
                <c:pt idx="14">
                  <c:v>0.10067878371590436</c:v>
                </c:pt>
                <c:pt idx="15">
                  <c:v>0.10201120926564493</c:v>
                </c:pt>
                <c:pt idx="16">
                  <c:v>0.10391686083655872</c:v>
                </c:pt>
                <c:pt idx="17">
                  <c:v>0.10557427078171955</c:v>
                </c:pt>
                <c:pt idx="18">
                  <c:v>0.10722604942727508</c:v>
                </c:pt>
                <c:pt idx="19">
                  <c:v>0.10885369894918195</c:v>
                </c:pt>
                <c:pt idx="20">
                  <c:v>0.11046464362285588</c:v>
                </c:pt>
                <c:pt idx="21">
                  <c:v>0.11185815762733441</c:v>
                </c:pt>
                <c:pt idx="22">
                  <c:v>0.11343157150028081</c:v>
                </c:pt>
                <c:pt idx="23">
                  <c:v>0.11442418079474427</c:v>
                </c:pt>
                <c:pt idx="24">
                  <c:v>0.11550668356903371</c:v>
                </c:pt>
                <c:pt idx="25">
                  <c:v>0.11679399894528569</c:v>
                </c:pt>
                <c:pt idx="26">
                  <c:v>0.11795035932968981</c:v>
                </c:pt>
                <c:pt idx="27">
                  <c:v>0.11877128701830339</c:v>
                </c:pt>
                <c:pt idx="28">
                  <c:v>0.11950367258516197</c:v>
                </c:pt>
                <c:pt idx="29">
                  <c:v>0.12041658010859234</c:v>
                </c:pt>
                <c:pt idx="30">
                  <c:v>0.12102682539431339</c:v>
                </c:pt>
                <c:pt idx="31">
                  <c:v>0.12135486276920458</c:v>
                </c:pt>
                <c:pt idx="32">
                  <c:v>0.12184573135425449</c:v>
                </c:pt>
                <c:pt idx="33">
                  <c:v>0.12218652162957233</c:v>
                </c:pt>
                <c:pt idx="34">
                  <c:v>0.12213806805651828</c:v>
                </c:pt>
                <c:pt idx="35">
                  <c:v>0.12220512031844299</c:v>
                </c:pt>
                <c:pt idx="36">
                  <c:v>0.12222217689349021</c:v>
                </c:pt>
                <c:pt idx="37">
                  <c:v>0.1221978586639143</c:v>
                </c:pt>
                <c:pt idx="38">
                  <c:v>0.12180420302926065</c:v>
                </c:pt>
                <c:pt idx="39">
                  <c:v>0.12196969120887773</c:v>
                </c:pt>
                <c:pt idx="40">
                  <c:v>0.12197895116700279</c:v>
                </c:pt>
                <c:pt idx="41">
                  <c:v>0.12187105253822555</c:v>
                </c:pt>
                <c:pt idx="42">
                  <c:v>0.1217724782870528</c:v>
                </c:pt>
                <c:pt idx="43">
                  <c:v>0.1218394571611001</c:v>
                </c:pt>
                <c:pt idx="44">
                  <c:v>0.12196809718087145</c:v>
                </c:pt>
                <c:pt idx="45">
                  <c:v>0.12221166571733071</c:v>
                </c:pt>
                <c:pt idx="46">
                  <c:v>0.12235309246755011</c:v>
                </c:pt>
                <c:pt idx="47">
                  <c:v>0.12266615110098683</c:v>
                </c:pt>
                <c:pt idx="48">
                  <c:v>0.12296845334937349</c:v>
                </c:pt>
                <c:pt idx="49">
                  <c:v>0.12293962649338042</c:v>
                </c:pt>
                <c:pt idx="50">
                  <c:v>0.12314496503844277</c:v>
                </c:pt>
                <c:pt idx="51">
                  <c:v>0.12333564022893108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D3-4899-9F29-FE7E749F7ECE}"/>
            </c:ext>
          </c:extLst>
        </c:ser>
        <c:ser>
          <c:idx val="1"/>
          <c:order val="1"/>
          <c:tx>
            <c:strRef>
              <c:f>'[Long term fund excel.xlsx]AR exp chart'!$A$5</c:f>
              <c:strCache>
                <c:ptCount val="1"/>
                <c:pt idx="0">
                  <c:v>HC</c:v>
                </c:pt>
              </c:strCache>
            </c:strRef>
          </c:tx>
          <c:spPr>
            <a:solidFill>
              <a:srgbClr val="AFB6BD"/>
            </a:solidFill>
            <a:ln>
              <a:noFill/>
            </a:ln>
            <a:effectLst/>
          </c:spPr>
          <c:invertIfNegative val="0"/>
          <c:cat>
            <c:numRef>
              <c:f>'[Long term fund excel.xlsx]AR exp chart'!$B$3:$BA$3</c:f>
              <c:numCache>
                <c:formatCode>General</c:formatCode>
                <c:ptCount val="52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  <c:pt idx="7">
                  <c:v>2026</c:v>
                </c:pt>
                <c:pt idx="8">
                  <c:v>2027</c:v>
                </c:pt>
                <c:pt idx="9">
                  <c:v>2028</c:v>
                </c:pt>
                <c:pt idx="10">
                  <c:v>2029</c:v>
                </c:pt>
                <c:pt idx="11">
                  <c:v>2030</c:v>
                </c:pt>
                <c:pt idx="12">
                  <c:v>2031</c:v>
                </c:pt>
                <c:pt idx="13">
                  <c:v>2032</c:v>
                </c:pt>
                <c:pt idx="14">
                  <c:v>2033</c:v>
                </c:pt>
                <c:pt idx="15">
                  <c:v>2034</c:v>
                </c:pt>
                <c:pt idx="16">
                  <c:v>2035</c:v>
                </c:pt>
                <c:pt idx="17">
                  <c:v>2036</c:v>
                </c:pt>
                <c:pt idx="18">
                  <c:v>2037</c:v>
                </c:pt>
                <c:pt idx="19">
                  <c:v>2038</c:v>
                </c:pt>
                <c:pt idx="20">
                  <c:v>2039</c:v>
                </c:pt>
                <c:pt idx="21">
                  <c:v>2040</c:v>
                </c:pt>
                <c:pt idx="22">
                  <c:v>2041</c:v>
                </c:pt>
                <c:pt idx="23">
                  <c:v>2042</c:v>
                </c:pt>
                <c:pt idx="24">
                  <c:v>2043</c:v>
                </c:pt>
                <c:pt idx="25">
                  <c:v>2044</c:v>
                </c:pt>
                <c:pt idx="26">
                  <c:v>2045</c:v>
                </c:pt>
                <c:pt idx="27">
                  <c:v>2046</c:v>
                </c:pt>
                <c:pt idx="28">
                  <c:v>2047</c:v>
                </c:pt>
                <c:pt idx="29">
                  <c:v>2048</c:v>
                </c:pt>
                <c:pt idx="30">
                  <c:v>2049</c:v>
                </c:pt>
                <c:pt idx="31">
                  <c:v>2050</c:v>
                </c:pt>
                <c:pt idx="32">
                  <c:v>2051</c:v>
                </c:pt>
                <c:pt idx="33">
                  <c:v>2052</c:v>
                </c:pt>
                <c:pt idx="34">
                  <c:v>2053</c:v>
                </c:pt>
                <c:pt idx="35">
                  <c:v>2054</c:v>
                </c:pt>
                <c:pt idx="36">
                  <c:v>2055</c:v>
                </c:pt>
                <c:pt idx="37">
                  <c:v>2056</c:v>
                </c:pt>
                <c:pt idx="38">
                  <c:v>2057</c:v>
                </c:pt>
                <c:pt idx="39">
                  <c:v>2058</c:v>
                </c:pt>
                <c:pt idx="40">
                  <c:v>2059</c:v>
                </c:pt>
                <c:pt idx="41">
                  <c:v>2060</c:v>
                </c:pt>
                <c:pt idx="42">
                  <c:v>2061</c:v>
                </c:pt>
                <c:pt idx="43">
                  <c:v>2062</c:v>
                </c:pt>
                <c:pt idx="44">
                  <c:v>2063</c:v>
                </c:pt>
                <c:pt idx="45">
                  <c:v>2064</c:v>
                </c:pt>
                <c:pt idx="46">
                  <c:v>2065</c:v>
                </c:pt>
                <c:pt idx="47">
                  <c:v>2066</c:v>
                </c:pt>
                <c:pt idx="48">
                  <c:v>2067</c:v>
                </c:pt>
                <c:pt idx="49">
                  <c:v>2068</c:v>
                </c:pt>
                <c:pt idx="50">
                  <c:v>2069</c:v>
                </c:pt>
                <c:pt idx="51">
                  <c:v>2070</c:v>
                </c:pt>
              </c:numCache>
            </c:numRef>
          </c:cat>
          <c:val>
            <c:numRef>
              <c:f>'[Long term fund excel.xlsx]AR exp chart'!$B$5:$BA$5</c:f>
              <c:numCache>
                <c:formatCode>General</c:formatCode>
                <c:ptCount val="52"/>
                <c:pt idx="0">
                  <c:v>6.594732178814082E-2</c:v>
                </c:pt>
                <c:pt idx="1">
                  <c:v>7.2356927989710398E-2</c:v>
                </c:pt>
                <c:pt idx="2">
                  <c:v>6.8916872548123134E-2</c:v>
                </c:pt>
                <c:pt idx="3">
                  <c:v>6.691678839673651E-2</c:v>
                </c:pt>
                <c:pt idx="4">
                  <c:v>6.7612803756447473E-2</c:v>
                </c:pt>
                <c:pt idx="5">
                  <c:v>6.821843001536905E-2</c:v>
                </c:pt>
                <c:pt idx="6">
                  <c:v>6.8803068264219391E-2</c:v>
                </c:pt>
                <c:pt idx="7">
                  <c:v>6.9390642743472397E-2</c:v>
                </c:pt>
                <c:pt idx="8">
                  <c:v>6.9970231137705785E-2</c:v>
                </c:pt>
                <c:pt idx="9">
                  <c:v>7.0564244290540201E-2</c:v>
                </c:pt>
                <c:pt idx="10">
                  <c:v>7.1158573895245561E-2</c:v>
                </c:pt>
                <c:pt idx="11">
                  <c:v>7.1752933256081633E-2</c:v>
                </c:pt>
                <c:pt idx="12">
                  <c:v>7.2366628418864404E-2</c:v>
                </c:pt>
                <c:pt idx="13">
                  <c:v>7.2966834740891107E-2</c:v>
                </c:pt>
                <c:pt idx="14">
                  <c:v>7.356905700329934E-2</c:v>
                </c:pt>
                <c:pt idx="15">
                  <c:v>7.417884169824078E-2</c:v>
                </c:pt>
                <c:pt idx="16">
                  <c:v>7.4765977017699173E-2</c:v>
                </c:pt>
                <c:pt idx="17">
                  <c:v>7.5349645658952816E-2</c:v>
                </c:pt>
                <c:pt idx="18">
                  <c:v>7.5907901894643123E-2</c:v>
                </c:pt>
                <c:pt idx="19">
                  <c:v>7.645411698372015E-2</c:v>
                </c:pt>
                <c:pt idx="20">
                  <c:v>7.7007030079991795E-2</c:v>
                </c:pt>
                <c:pt idx="21">
                  <c:v>7.7532229325604385E-2</c:v>
                </c:pt>
                <c:pt idx="22">
                  <c:v>7.8062295620595204E-2</c:v>
                </c:pt>
                <c:pt idx="23">
                  <c:v>7.8575113964247129E-2</c:v>
                </c:pt>
                <c:pt idx="24">
                  <c:v>7.9085879002266019E-2</c:v>
                </c:pt>
                <c:pt idx="25">
                  <c:v>7.9594041744642324E-2</c:v>
                </c:pt>
                <c:pt idx="26">
                  <c:v>8.0076543905319195E-2</c:v>
                </c:pt>
                <c:pt idx="27">
                  <c:v>8.0576064328042901E-2</c:v>
                </c:pt>
                <c:pt idx="28">
                  <c:v>8.1058086312448846E-2</c:v>
                </c:pt>
                <c:pt idx="29">
                  <c:v>8.1552450809035934E-2</c:v>
                </c:pt>
                <c:pt idx="30">
                  <c:v>8.2019597113150239E-2</c:v>
                </c:pt>
                <c:pt idx="31">
                  <c:v>8.2509499611484891E-2</c:v>
                </c:pt>
                <c:pt idx="32">
                  <c:v>8.2978606233043609E-2</c:v>
                </c:pt>
                <c:pt idx="33">
                  <c:v>8.3446699992050982E-2</c:v>
                </c:pt>
                <c:pt idx="34">
                  <c:v>8.3914158442868439E-2</c:v>
                </c:pt>
                <c:pt idx="35">
                  <c:v>8.4358376202261387E-2</c:v>
                </c:pt>
                <c:pt idx="36">
                  <c:v>8.4806515495524259E-2</c:v>
                </c:pt>
                <c:pt idx="37">
                  <c:v>8.5251660764073103E-2</c:v>
                </c:pt>
                <c:pt idx="38">
                  <c:v>8.5695113267028833E-2</c:v>
                </c:pt>
                <c:pt idx="39">
                  <c:v>8.6082553196597827E-2</c:v>
                </c:pt>
                <c:pt idx="40">
                  <c:v>8.6488412343305815E-2</c:v>
                </c:pt>
                <c:pt idx="41">
                  <c:v>8.6867007648248465E-2</c:v>
                </c:pt>
                <c:pt idx="42">
                  <c:v>8.7226246956965015E-2</c:v>
                </c:pt>
                <c:pt idx="43">
                  <c:v>8.7539195350480214E-2</c:v>
                </c:pt>
                <c:pt idx="44">
                  <c:v>8.7876607309603977E-2</c:v>
                </c:pt>
                <c:pt idx="45">
                  <c:v>8.814146529884484E-2</c:v>
                </c:pt>
                <c:pt idx="46">
                  <c:v>8.8407032821195705E-2</c:v>
                </c:pt>
                <c:pt idx="47">
                  <c:v>8.8635200421639984E-2</c:v>
                </c:pt>
                <c:pt idx="48">
                  <c:v>8.8846507164396765E-2</c:v>
                </c:pt>
                <c:pt idx="49">
                  <c:v>8.9002719290827023E-2</c:v>
                </c:pt>
                <c:pt idx="50">
                  <c:v>8.9148061893660716E-2</c:v>
                </c:pt>
                <c:pt idx="51">
                  <c:v>8.9263810168099408E-2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BD3-4899-9F29-FE7E749F7ECE}"/>
            </c:ext>
          </c:extLst>
        </c:ser>
        <c:ser>
          <c:idx val="2"/>
          <c:order val="2"/>
          <c:tx>
            <c:strRef>
              <c:f>'[Long term fund excel.xlsx]AR exp chart'!$A$6</c:f>
              <c:strCache>
                <c:ptCount val="1"/>
                <c:pt idx="0">
                  <c:v>LTC</c:v>
                </c:pt>
              </c:strCache>
            </c:strRef>
          </c:tx>
          <c:spPr>
            <a:solidFill>
              <a:srgbClr val="00A685"/>
            </a:solidFill>
            <a:ln>
              <a:noFill/>
            </a:ln>
            <a:effectLst/>
          </c:spPr>
          <c:invertIfNegative val="0"/>
          <c:cat>
            <c:numRef>
              <c:f>'[Long term fund excel.xlsx]AR exp chart'!$B$3:$BA$3</c:f>
              <c:numCache>
                <c:formatCode>General</c:formatCode>
                <c:ptCount val="52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  <c:pt idx="7">
                  <c:v>2026</c:v>
                </c:pt>
                <c:pt idx="8">
                  <c:v>2027</c:v>
                </c:pt>
                <c:pt idx="9">
                  <c:v>2028</c:v>
                </c:pt>
                <c:pt idx="10">
                  <c:v>2029</c:v>
                </c:pt>
                <c:pt idx="11">
                  <c:v>2030</c:v>
                </c:pt>
                <c:pt idx="12">
                  <c:v>2031</c:v>
                </c:pt>
                <c:pt idx="13">
                  <c:v>2032</c:v>
                </c:pt>
                <c:pt idx="14">
                  <c:v>2033</c:v>
                </c:pt>
                <c:pt idx="15">
                  <c:v>2034</c:v>
                </c:pt>
                <c:pt idx="16">
                  <c:v>2035</c:v>
                </c:pt>
                <c:pt idx="17">
                  <c:v>2036</c:v>
                </c:pt>
                <c:pt idx="18">
                  <c:v>2037</c:v>
                </c:pt>
                <c:pt idx="19">
                  <c:v>2038</c:v>
                </c:pt>
                <c:pt idx="20">
                  <c:v>2039</c:v>
                </c:pt>
                <c:pt idx="21">
                  <c:v>2040</c:v>
                </c:pt>
                <c:pt idx="22">
                  <c:v>2041</c:v>
                </c:pt>
                <c:pt idx="23">
                  <c:v>2042</c:v>
                </c:pt>
                <c:pt idx="24">
                  <c:v>2043</c:v>
                </c:pt>
                <c:pt idx="25">
                  <c:v>2044</c:v>
                </c:pt>
                <c:pt idx="26">
                  <c:v>2045</c:v>
                </c:pt>
                <c:pt idx="27">
                  <c:v>2046</c:v>
                </c:pt>
                <c:pt idx="28">
                  <c:v>2047</c:v>
                </c:pt>
                <c:pt idx="29">
                  <c:v>2048</c:v>
                </c:pt>
                <c:pt idx="30">
                  <c:v>2049</c:v>
                </c:pt>
                <c:pt idx="31">
                  <c:v>2050</c:v>
                </c:pt>
                <c:pt idx="32">
                  <c:v>2051</c:v>
                </c:pt>
                <c:pt idx="33">
                  <c:v>2052</c:v>
                </c:pt>
                <c:pt idx="34">
                  <c:v>2053</c:v>
                </c:pt>
                <c:pt idx="35">
                  <c:v>2054</c:v>
                </c:pt>
                <c:pt idx="36">
                  <c:v>2055</c:v>
                </c:pt>
                <c:pt idx="37">
                  <c:v>2056</c:v>
                </c:pt>
                <c:pt idx="38">
                  <c:v>2057</c:v>
                </c:pt>
                <c:pt idx="39">
                  <c:v>2058</c:v>
                </c:pt>
                <c:pt idx="40">
                  <c:v>2059</c:v>
                </c:pt>
                <c:pt idx="41">
                  <c:v>2060</c:v>
                </c:pt>
                <c:pt idx="42">
                  <c:v>2061</c:v>
                </c:pt>
                <c:pt idx="43">
                  <c:v>2062</c:v>
                </c:pt>
                <c:pt idx="44">
                  <c:v>2063</c:v>
                </c:pt>
                <c:pt idx="45">
                  <c:v>2064</c:v>
                </c:pt>
                <c:pt idx="46">
                  <c:v>2065</c:v>
                </c:pt>
                <c:pt idx="47">
                  <c:v>2066</c:v>
                </c:pt>
                <c:pt idx="48">
                  <c:v>2067</c:v>
                </c:pt>
                <c:pt idx="49">
                  <c:v>2068</c:v>
                </c:pt>
                <c:pt idx="50">
                  <c:v>2069</c:v>
                </c:pt>
                <c:pt idx="51">
                  <c:v>2070</c:v>
                </c:pt>
              </c:numCache>
            </c:numRef>
          </c:cat>
          <c:val>
            <c:numRef>
              <c:f>'[Long term fund excel.xlsx]AR exp chart'!$B$6:$BA$6</c:f>
              <c:numCache>
                <c:formatCode>General</c:formatCode>
                <c:ptCount val="52"/>
                <c:pt idx="0">
                  <c:v>2.048769962425365E-2</c:v>
                </c:pt>
                <c:pt idx="1">
                  <c:v>2.3056724064448097E-2</c:v>
                </c:pt>
                <c:pt idx="2">
                  <c:v>2.2500751521068594E-2</c:v>
                </c:pt>
                <c:pt idx="3">
                  <c:v>2.2362745345887752E-2</c:v>
                </c:pt>
                <c:pt idx="4">
                  <c:v>2.2773408925047423E-2</c:v>
                </c:pt>
                <c:pt idx="5">
                  <c:v>2.3407494816831732E-2</c:v>
                </c:pt>
                <c:pt idx="6">
                  <c:v>2.3891737776452763E-2</c:v>
                </c:pt>
                <c:pt idx="7">
                  <c:v>2.4396793265533675E-2</c:v>
                </c:pt>
                <c:pt idx="8">
                  <c:v>2.4934926801606153E-2</c:v>
                </c:pt>
                <c:pt idx="9">
                  <c:v>2.5498175624968103E-2</c:v>
                </c:pt>
                <c:pt idx="10">
                  <c:v>2.6075695585192175E-2</c:v>
                </c:pt>
                <c:pt idx="11">
                  <c:v>2.6653792697754204E-2</c:v>
                </c:pt>
                <c:pt idx="12">
                  <c:v>2.7213783703757356E-2</c:v>
                </c:pt>
                <c:pt idx="13">
                  <c:v>2.7759756106526815E-2</c:v>
                </c:pt>
                <c:pt idx="14">
                  <c:v>2.8305829141918613E-2</c:v>
                </c:pt>
                <c:pt idx="15">
                  <c:v>2.8851863333643573E-2</c:v>
                </c:pt>
                <c:pt idx="16">
                  <c:v>2.9418284188973146E-2</c:v>
                </c:pt>
                <c:pt idx="17">
                  <c:v>2.9991117355109689E-2</c:v>
                </c:pt>
                <c:pt idx="18">
                  <c:v>3.0581489126788198E-2</c:v>
                </c:pt>
                <c:pt idx="19">
                  <c:v>3.1193782589520633E-2</c:v>
                </c:pt>
                <c:pt idx="20">
                  <c:v>3.1822069463909274E-2</c:v>
                </c:pt>
                <c:pt idx="21">
                  <c:v>3.2456115662216123E-2</c:v>
                </c:pt>
                <c:pt idx="22">
                  <c:v>3.3073338072787027E-2</c:v>
                </c:pt>
                <c:pt idx="23">
                  <c:v>3.369036756912417E-2</c:v>
                </c:pt>
                <c:pt idx="24">
                  <c:v>3.432117551424662E-2</c:v>
                </c:pt>
                <c:pt idx="25">
                  <c:v>3.4969611921843329E-2</c:v>
                </c:pt>
                <c:pt idx="26">
                  <c:v>3.5633214513531845E-2</c:v>
                </c:pt>
                <c:pt idx="27">
                  <c:v>3.6287334270879601E-2</c:v>
                </c:pt>
                <c:pt idx="28">
                  <c:v>3.6930372620017721E-2</c:v>
                </c:pt>
                <c:pt idx="29">
                  <c:v>3.7580990544790735E-2</c:v>
                </c:pt>
                <c:pt idx="30">
                  <c:v>3.8245529985482689E-2</c:v>
                </c:pt>
                <c:pt idx="31">
                  <c:v>3.8923714591846265E-2</c:v>
                </c:pt>
                <c:pt idx="32">
                  <c:v>3.9579745635093616E-2</c:v>
                </c:pt>
                <c:pt idx="33">
                  <c:v>4.0218345260897924E-2</c:v>
                </c:pt>
                <c:pt idx="34">
                  <c:v>4.0864616319788834E-2</c:v>
                </c:pt>
                <c:pt idx="35">
                  <c:v>4.1533315624993829E-2</c:v>
                </c:pt>
                <c:pt idx="36">
                  <c:v>4.2218420859199565E-2</c:v>
                </c:pt>
                <c:pt idx="37">
                  <c:v>4.2880986453431753E-2</c:v>
                </c:pt>
                <c:pt idx="38">
                  <c:v>4.3522488136255567E-2</c:v>
                </c:pt>
                <c:pt idx="39">
                  <c:v>4.4158870271578575E-2</c:v>
                </c:pt>
                <c:pt idx="40">
                  <c:v>4.4810631033187671E-2</c:v>
                </c:pt>
                <c:pt idx="41">
                  <c:v>4.5491362310072975E-2</c:v>
                </c:pt>
                <c:pt idx="42">
                  <c:v>4.6154377212315897E-2</c:v>
                </c:pt>
                <c:pt idx="43">
                  <c:v>4.6789044431081256E-2</c:v>
                </c:pt>
                <c:pt idx="44">
                  <c:v>4.7415297161256427E-2</c:v>
                </c:pt>
                <c:pt idx="45">
                  <c:v>4.8047906690282256E-2</c:v>
                </c:pt>
                <c:pt idx="46">
                  <c:v>4.8682473527731786E-2</c:v>
                </c:pt>
                <c:pt idx="47">
                  <c:v>4.9271297747982362E-2</c:v>
                </c:pt>
                <c:pt idx="48">
                  <c:v>4.9798590825828992E-2</c:v>
                </c:pt>
                <c:pt idx="49">
                  <c:v>5.0289419661235381E-2</c:v>
                </c:pt>
                <c:pt idx="50">
                  <c:v>5.076362126918757E-2</c:v>
                </c:pt>
                <c:pt idx="51">
                  <c:v>5.1222833088949635E-2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BD3-4899-9F29-FE7E749F7ECE}"/>
            </c:ext>
          </c:extLst>
        </c:ser>
        <c:ser>
          <c:idx val="3"/>
          <c:order val="3"/>
          <c:tx>
            <c:strRef>
              <c:f>'[Long term fund excel.xlsx]AR exp chart'!$A$7</c:f>
              <c:strCache>
                <c:ptCount val="1"/>
                <c:pt idx="0">
                  <c:v>education</c:v>
                </c:pt>
              </c:strCache>
            </c:strRef>
          </c:tx>
          <c:spPr>
            <a:solidFill>
              <a:srgbClr val="0090D4"/>
            </a:solidFill>
            <a:ln>
              <a:noFill/>
            </a:ln>
            <a:effectLst/>
          </c:spPr>
          <c:invertIfNegative val="0"/>
          <c:cat>
            <c:numRef>
              <c:f>'[Long term fund excel.xlsx]AR exp chart'!$B$3:$BA$3</c:f>
              <c:numCache>
                <c:formatCode>General</c:formatCode>
                <c:ptCount val="52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  <c:pt idx="7">
                  <c:v>2026</c:v>
                </c:pt>
                <c:pt idx="8">
                  <c:v>2027</c:v>
                </c:pt>
                <c:pt idx="9">
                  <c:v>2028</c:v>
                </c:pt>
                <c:pt idx="10">
                  <c:v>2029</c:v>
                </c:pt>
                <c:pt idx="11">
                  <c:v>2030</c:v>
                </c:pt>
                <c:pt idx="12">
                  <c:v>2031</c:v>
                </c:pt>
                <c:pt idx="13">
                  <c:v>2032</c:v>
                </c:pt>
                <c:pt idx="14">
                  <c:v>2033</c:v>
                </c:pt>
                <c:pt idx="15">
                  <c:v>2034</c:v>
                </c:pt>
                <c:pt idx="16">
                  <c:v>2035</c:v>
                </c:pt>
                <c:pt idx="17">
                  <c:v>2036</c:v>
                </c:pt>
                <c:pt idx="18">
                  <c:v>2037</c:v>
                </c:pt>
                <c:pt idx="19">
                  <c:v>2038</c:v>
                </c:pt>
                <c:pt idx="20">
                  <c:v>2039</c:v>
                </c:pt>
                <c:pt idx="21">
                  <c:v>2040</c:v>
                </c:pt>
                <c:pt idx="22">
                  <c:v>2041</c:v>
                </c:pt>
                <c:pt idx="23">
                  <c:v>2042</c:v>
                </c:pt>
                <c:pt idx="24">
                  <c:v>2043</c:v>
                </c:pt>
                <c:pt idx="25">
                  <c:v>2044</c:v>
                </c:pt>
                <c:pt idx="26">
                  <c:v>2045</c:v>
                </c:pt>
                <c:pt idx="27">
                  <c:v>2046</c:v>
                </c:pt>
                <c:pt idx="28">
                  <c:v>2047</c:v>
                </c:pt>
                <c:pt idx="29">
                  <c:v>2048</c:v>
                </c:pt>
                <c:pt idx="30">
                  <c:v>2049</c:v>
                </c:pt>
                <c:pt idx="31">
                  <c:v>2050</c:v>
                </c:pt>
                <c:pt idx="32">
                  <c:v>2051</c:v>
                </c:pt>
                <c:pt idx="33">
                  <c:v>2052</c:v>
                </c:pt>
                <c:pt idx="34">
                  <c:v>2053</c:v>
                </c:pt>
                <c:pt idx="35">
                  <c:v>2054</c:v>
                </c:pt>
                <c:pt idx="36">
                  <c:v>2055</c:v>
                </c:pt>
                <c:pt idx="37">
                  <c:v>2056</c:v>
                </c:pt>
                <c:pt idx="38">
                  <c:v>2057</c:v>
                </c:pt>
                <c:pt idx="39">
                  <c:v>2058</c:v>
                </c:pt>
                <c:pt idx="40">
                  <c:v>2059</c:v>
                </c:pt>
                <c:pt idx="41">
                  <c:v>2060</c:v>
                </c:pt>
                <c:pt idx="42">
                  <c:v>2061</c:v>
                </c:pt>
                <c:pt idx="43">
                  <c:v>2062</c:v>
                </c:pt>
                <c:pt idx="44">
                  <c:v>2063</c:v>
                </c:pt>
                <c:pt idx="45">
                  <c:v>2064</c:v>
                </c:pt>
                <c:pt idx="46">
                  <c:v>2065</c:v>
                </c:pt>
                <c:pt idx="47">
                  <c:v>2066</c:v>
                </c:pt>
                <c:pt idx="48">
                  <c:v>2067</c:v>
                </c:pt>
                <c:pt idx="49">
                  <c:v>2068</c:v>
                </c:pt>
                <c:pt idx="50">
                  <c:v>2069</c:v>
                </c:pt>
                <c:pt idx="51">
                  <c:v>2070</c:v>
                </c:pt>
              </c:numCache>
            </c:numRef>
          </c:cat>
          <c:val>
            <c:numRef>
              <c:f>'[Long term fund excel.xlsx]AR exp chart'!$B$7:$BA$7</c:f>
              <c:numCache>
                <c:formatCode>General</c:formatCode>
                <c:ptCount val="52"/>
                <c:pt idx="0">
                  <c:v>5.32479530411821E-2</c:v>
                </c:pt>
                <c:pt idx="1">
                  <c:v>5.327361531545919E-2</c:v>
                </c:pt>
                <c:pt idx="2">
                  <c:v>5.3457439660887826E-2</c:v>
                </c:pt>
                <c:pt idx="3">
                  <c:v>5.3504907736540111E-2</c:v>
                </c:pt>
                <c:pt idx="4">
                  <c:v>5.3420842770692298E-2</c:v>
                </c:pt>
                <c:pt idx="5">
                  <c:v>5.3248616946241931E-2</c:v>
                </c:pt>
                <c:pt idx="6">
                  <c:v>5.3135379460266523E-2</c:v>
                </c:pt>
                <c:pt idx="7">
                  <c:v>5.3091802330677174E-2</c:v>
                </c:pt>
                <c:pt idx="8">
                  <c:v>5.3079223063224414E-2</c:v>
                </c:pt>
                <c:pt idx="9">
                  <c:v>5.3022157781844256E-2</c:v>
                </c:pt>
                <c:pt idx="10">
                  <c:v>5.2886546967659147E-2</c:v>
                </c:pt>
                <c:pt idx="11">
                  <c:v>5.3247953041182093E-2</c:v>
                </c:pt>
                <c:pt idx="12">
                  <c:v>5.2307830877331825E-2</c:v>
                </c:pt>
                <c:pt idx="13">
                  <c:v>5.1891037680904854E-2</c:v>
                </c:pt>
                <c:pt idx="14">
                  <c:v>5.1438504415912592E-2</c:v>
                </c:pt>
                <c:pt idx="15">
                  <c:v>5.0996013557399529E-2</c:v>
                </c:pt>
                <c:pt idx="16">
                  <c:v>5.0652849060367766E-2</c:v>
                </c:pt>
                <c:pt idx="17">
                  <c:v>5.04070518271304E-2</c:v>
                </c:pt>
                <c:pt idx="18">
                  <c:v>5.0243652688214339E-2</c:v>
                </c:pt>
                <c:pt idx="19">
                  <c:v>5.0155691409177847E-2</c:v>
                </c:pt>
                <c:pt idx="20">
                  <c:v>5.0144774912569787E-2</c:v>
                </c:pt>
                <c:pt idx="21">
                  <c:v>5.018775161579233E-2</c:v>
                </c:pt>
                <c:pt idx="22">
                  <c:v>5.0280211403390181E-2</c:v>
                </c:pt>
                <c:pt idx="23">
                  <c:v>5.0416604542548503E-2</c:v>
                </c:pt>
                <c:pt idx="24">
                  <c:v>5.0574039311427184E-2</c:v>
                </c:pt>
                <c:pt idx="25">
                  <c:v>5.0754200694044668E-2</c:v>
                </c:pt>
                <c:pt idx="26">
                  <c:v>5.0955287093469859E-2</c:v>
                </c:pt>
                <c:pt idx="27">
                  <c:v>5.1166989026865652E-2</c:v>
                </c:pt>
                <c:pt idx="28">
                  <c:v>5.1375710759056566E-2</c:v>
                </c:pt>
                <c:pt idx="29">
                  <c:v>5.1571382906890062E-2</c:v>
                </c:pt>
                <c:pt idx="30">
                  <c:v>5.1749757362037865E-2</c:v>
                </c:pt>
                <c:pt idx="31">
                  <c:v>5.1908351944663783E-2</c:v>
                </c:pt>
                <c:pt idx="32">
                  <c:v>5.2038594656379042E-2</c:v>
                </c:pt>
                <c:pt idx="33">
                  <c:v>5.214154505035215E-2</c:v>
                </c:pt>
                <c:pt idx="34">
                  <c:v>5.221723622253481E-2</c:v>
                </c:pt>
                <c:pt idx="35">
                  <c:v>5.2266276046272597E-2</c:v>
                </c:pt>
                <c:pt idx="36">
                  <c:v>5.2279671816035163E-2</c:v>
                </c:pt>
                <c:pt idx="37">
                  <c:v>5.2262786638424721E-2</c:v>
                </c:pt>
                <c:pt idx="38">
                  <c:v>5.2221820030643157E-2</c:v>
                </c:pt>
                <c:pt idx="39">
                  <c:v>5.2160962025977121E-2</c:v>
                </c:pt>
                <c:pt idx="40">
                  <c:v>5.2084179130670594E-2</c:v>
                </c:pt>
                <c:pt idx="41">
                  <c:v>5.1996411016309842E-2</c:v>
                </c:pt>
                <c:pt idx="42">
                  <c:v>5.1901421576331562E-2</c:v>
                </c:pt>
                <c:pt idx="43">
                  <c:v>5.1807217437031275E-2</c:v>
                </c:pt>
                <c:pt idx="44">
                  <c:v>5.1715402480233E-2</c:v>
                </c:pt>
                <c:pt idx="45">
                  <c:v>5.16264172887555E-2</c:v>
                </c:pt>
                <c:pt idx="46">
                  <c:v>5.1545601186378111E-2</c:v>
                </c:pt>
                <c:pt idx="47">
                  <c:v>5.1474050008193266E-2</c:v>
                </c:pt>
                <c:pt idx="48">
                  <c:v>5.1415482878510964E-2</c:v>
                </c:pt>
                <c:pt idx="49">
                  <c:v>5.1371938441669304E-2</c:v>
                </c:pt>
                <c:pt idx="50">
                  <c:v>5.1344957851768833E-2</c:v>
                </c:pt>
                <c:pt idx="51">
                  <c:v>5.1336416044874982E-2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BD3-4899-9F29-FE7E749F7E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03187432"/>
        <c:axId val="503186776"/>
      </c:barChart>
      <c:lineChart>
        <c:grouping val="stacked"/>
        <c:varyColors val="0"/>
        <c:ser>
          <c:idx val="4"/>
          <c:order val="4"/>
          <c:tx>
            <c:strRef>
              <c:f>'[Long term fund excel.xlsx]AR exp chart'!$A$8</c:f>
              <c:strCache>
                <c:ptCount val="1"/>
                <c:pt idx="0">
                  <c:v>Total age-related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13"/>
            <c:spPr>
              <a:solidFill>
                <a:srgbClr val="FFFFFF"/>
              </a:solidFill>
              <a:ln w="31750">
                <a:solidFill>
                  <a:srgbClr val="004D44"/>
                </a:solidFill>
              </a:ln>
              <a:effectLst/>
            </c:spPr>
          </c:marker>
          <c:cat>
            <c:numRef>
              <c:f>'[Long term fund excel.xlsx]AR exp chart'!$B$3:$BA$3</c:f>
              <c:numCache>
                <c:formatCode>General</c:formatCode>
                <c:ptCount val="52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  <c:pt idx="7">
                  <c:v>2026</c:v>
                </c:pt>
                <c:pt idx="8">
                  <c:v>2027</c:v>
                </c:pt>
                <c:pt idx="9">
                  <c:v>2028</c:v>
                </c:pt>
                <c:pt idx="10">
                  <c:v>2029</c:v>
                </c:pt>
                <c:pt idx="11">
                  <c:v>2030</c:v>
                </c:pt>
                <c:pt idx="12">
                  <c:v>2031</c:v>
                </c:pt>
                <c:pt idx="13">
                  <c:v>2032</c:v>
                </c:pt>
                <c:pt idx="14">
                  <c:v>2033</c:v>
                </c:pt>
                <c:pt idx="15">
                  <c:v>2034</c:v>
                </c:pt>
                <c:pt idx="16">
                  <c:v>2035</c:v>
                </c:pt>
                <c:pt idx="17">
                  <c:v>2036</c:v>
                </c:pt>
                <c:pt idx="18">
                  <c:v>2037</c:v>
                </c:pt>
                <c:pt idx="19">
                  <c:v>2038</c:v>
                </c:pt>
                <c:pt idx="20">
                  <c:v>2039</c:v>
                </c:pt>
                <c:pt idx="21">
                  <c:v>2040</c:v>
                </c:pt>
                <c:pt idx="22">
                  <c:v>2041</c:v>
                </c:pt>
                <c:pt idx="23">
                  <c:v>2042</c:v>
                </c:pt>
                <c:pt idx="24">
                  <c:v>2043</c:v>
                </c:pt>
                <c:pt idx="25">
                  <c:v>2044</c:v>
                </c:pt>
                <c:pt idx="26">
                  <c:v>2045</c:v>
                </c:pt>
                <c:pt idx="27">
                  <c:v>2046</c:v>
                </c:pt>
                <c:pt idx="28">
                  <c:v>2047</c:v>
                </c:pt>
                <c:pt idx="29">
                  <c:v>2048</c:v>
                </c:pt>
                <c:pt idx="30">
                  <c:v>2049</c:v>
                </c:pt>
                <c:pt idx="31">
                  <c:v>2050</c:v>
                </c:pt>
                <c:pt idx="32">
                  <c:v>2051</c:v>
                </c:pt>
                <c:pt idx="33">
                  <c:v>2052</c:v>
                </c:pt>
                <c:pt idx="34">
                  <c:v>2053</c:v>
                </c:pt>
                <c:pt idx="35">
                  <c:v>2054</c:v>
                </c:pt>
                <c:pt idx="36">
                  <c:v>2055</c:v>
                </c:pt>
                <c:pt idx="37">
                  <c:v>2056</c:v>
                </c:pt>
                <c:pt idx="38">
                  <c:v>2057</c:v>
                </c:pt>
                <c:pt idx="39">
                  <c:v>2058</c:v>
                </c:pt>
                <c:pt idx="40">
                  <c:v>2059</c:v>
                </c:pt>
                <c:pt idx="41">
                  <c:v>2060</c:v>
                </c:pt>
                <c:pt idx="42">
                  <c:v>2061</c:v>
                </c:pt>
                <c:pt idx="43">
                  <c:v>2062</c:v>
                </c:pt>
                <c:pt idx="44">
                  <c:v>2063</c:v>
                </c:pt>
                <c:pt idx="45">
                  <c:v>2064</c:v>
                </c:pt>
                <c:pt idx="46">
                  <c:v>2065</c:v>
                </c:pt>
                <c:pt idx="47">
                  <c:v>2066</c:v>
                </c:pt>
                <c:pt idx="48">
                  <c:v>2067</c:v>
                </c:pt>
                <c:pt idx="49">
                  <c:v>2068</c:v>
                </c:pt>
                <c:pt idx="50">
                  <c:v>2069</c:v>
                </c:pt>
                <c:pt idx="51">
                  <c:v>2070</c:v>
                </c:pt>
              </c:numCache>
            </c:numRef>
          </c:cat>
          <c:val>
            <c:numRef>
              <c:f>'[Long term fund excel.xlsx]AR exp chart'!$B$8:$BA$8</c:f>
              <c:numCache>
                <c:formatCode>General</c:formatCode>
                <c:ptCount val="52"/>
                <c:pt idx="0">
                  <c:v>0.2136938376721299</c:v>
                </c:pt>
                <c:pt idx="1">
                  <c:v>0.23083787623805788</c:v>
                </c:pt>
                <c:pt idx="2">
                  <c:v>0.22727380098197603</c:v>
                </c:pt>
                <c:pt idx="3">
                  <c:v>0.22568058354286347</c:v>
                </c:pt>
                <c:pt idx="4">
                  <c:v>0.22748926755483334</c:v>
                </c:pt>
                <c:pt idx="5">
                  <c:v>0.22918317890797402</c:v>
                </c:pt>
                <c:pt idx="6">
                  <c:v>0.23176684196104344</c:v>
                </c:pt>
                <c:pt idx="7">
                  <c:v>0.23481862376302956</c:v>
                </c:pt>
                <c:pt idx="8">
                  <c:v>0.2376235486665603</c:v>
                </c:pt>
                <c:pt idx="9">
                  <c:v>0.24108542964775426</c:v>
                </c:pt>
                <c:pt idx="10">
                  <c:v>0.24377315908251465</c:v>
                </c:pt>
                <c:pt idx="11">
                  <c:v>0.24723067483921726</c:v>
                </c:pt>
                <c:pt idx="12">
                  <c:v>0.24921479489563572</c:v>
                </c:pt>
                <c:pt idx="13">
                  <c:v>0.25155346437244613</c:v>
                </c:pt>
                <c:pt idx="14">
                  <c:v>0.25399217427703491</c:v>
                </c:pt>
                <c:pt idx="15">
                  <c:v>0.25603792785492879</c:v>
                </c:pt>
                <c:pt idx="16">
                  <c:v>0.25875397110359882</c:v>
                </c:pt>
                <c:pt idx="17">
                  <c:v>0.26132208562291243</c:v>
                </c:pt>
                <c:pt idx="18">
                  <c:v>0.26395909313692073</c:v>
                </c:pt>
                <c:pt idx="19">
                  <c:v>0.26665728993160059</c:v>
                </c:pt>
                <c:pt idx="20">
                  <c:v>0.26943851807932673</c:v>
                </c:pt>
                <c:pt idx="21">
                  <c:v>0.27203425423094724</c:v>
                </c:pt>
                <c:pt idx="22">
                  <c:v>0.27484741659705325</c:v>
                </c:pt>
                <c:pt idx="23">
                  <c:v>0.27710626687066409</c:v>
                </c:pt>
                <c:pt idx="24">
                  <c:v>0.27948777739697356</c:v>
                </c:pt>
                <c:pt idx="25">
                  <c:v>0.28211185330581601</c:v>
                </c:pt>
                <c:pt idx="26">
                  <c:v>0.2846154048420107</c:v>
                </c:pt>
                <c:pt idx="27">
                  <c:v>0.28680167464409156</c:v>
                </c:pt>
                <c:pt idx="28">
                  <c:v>0.28886784227668511</c:v>
                </c:pt>
                <c:pt idx="29">
                  <c:v>0.29112140436930906</c:v>
                </c:pt>
                <c:pt idx="30">
                  <c:v>0.29304170985498418</c:v>
                </c:pt>
                <c:pt idx="31">
                  <c:v>0.29469642891719949</c:v>
                </c:pt>
                <c:pt idx="32">
                  <c:v>0.29644267787877077</c:v>
                </c:pt>
                <c:pt idx="33">
                  <c:v>0.29799311193287337</c:v>
                </c:pt>
                <c:pt idx="34">
                  <c:v>0.29913407904171035</c:v>
                </c:pt>
                <c:pt idx="35">
                  <c:v>0.30036308819197077</c:v>
                </c:pt>
                <c:pt idx="36">
                  <c:v>0.30152678506424918</c:v>
                </c:pt>
                <c:pt idx="37">
                  <c:v>0.30259329251984385</c:v>
                </c:pt>
                <c:pt idx="38">
                  <c:v>0.3032436244631882</c:v>
                </c:pt>
                <c:pt idx="39">
                  <c:v>0.30437207670303124</c:v>
                </c:pt>
                <c:pt idx="40">
                  <c:v>0.30536217367416685</c:v>
                </c:pt>
                <c:pt idx="41">
                  <c:v>0.30622583351285687</c:v>
                </c:pt>
                <c:pt idx="42">
                  <c:v>0.30705452403266525</c:v>
                </c:pt>
                <c:pt idx="43">
                  <c:v>0.30797491437969288</c:v>
                </c:pt>
                <c:pt idx="44">
                  <c:v>0.30897540413196484</c:v>
                </c:pt>
                <c:pt idx="45">
                  <c:v>0.31002745499521328</c:v>
                </c:pt>
                <c:pt idx="46">
                  <c:v>0.31098820000285576</c:v>
                </c:pt>
                <c:pt idx="47">
                  <c:v>0.31204669927880246</c:v>
                </c:pt>
                <c:pt idx="48">
                  <c:v>0.31302903421811018</c:v>
                </c:pt>
                <c:pt idx="49">
                  <c:v>0.31360370388711217</c:v>
                </c:pt>
                <c:pt idx="50">
                  <c:v>0.31440160605305989</c:v>
                </c:pt>
                <c:pt idx="51">
                  <c:v>0.31515869953085512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BD3-4899-9F29-FE7E749F7E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3187432"/>
        <c:axId val="503186776"/>
      </c:lineChart>
      <c:catAx>
        <c:axId val="5031874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540000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rgbClr val="004D45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503186776"/>
        <c:crosses val="autoZero"/>
        <c:auto val="1"/>
        <c:lblAlgn val="ctr"/>
        <c:lblOffset val="100"/>
        <c:tickLblSkip val="5"/>
        <c:noMultiLvlLbl val="0"/>
      </c:catAx>
      <c:valAx>
        <c:axId val="503186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rgbClr val="004D45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503187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1.2959770803643704E-2"/>
          <c:y val="8.8202866593164279E-3"/>
          <c:w val="0.98344557784877684"/>
          <c:h val="5.128457550904102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rgbClr val="004D45"/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rgbClr val="004D45"/>
          </a:solidFill>
        </a:defRPr>
      </a:pPr>
      <a:endParaRPr lang="fr-FR"/>
    </a:p>
  </c:txPr>
  <c:externalData r:id="rId4">
    <c:autoUpdate val="0"/>
  </c:externalData>
  <c:userShapes r:id="rId5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35280058160377953"/>
          <c:y val="1.461072866747330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0" i="0" u="none" strike="noStrike" kern="1200" spc="0" baseline="0">
              <a:solidFill>
                <a:srgbClr val="004D45"/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>
        <c:manualLayout>
          <c:layoutTarget val="inner"/>
          <c:xMode val="edge"/>
          <c:yMode val="edge"/>
          <c:x val="3.8971497521095667E-2"/>
          <c:y val="5.7533326214481532E-2"/>
          <c:w val="0.9225410750506573"/>
          <c:h val="0.86713775197885434"/>
        </c:manualLayout>
      </c:layout>
      <c:scatterChart>
        <c:scatterStyle val="lineMarker"/>
        <c:varyColors val="0"/>
        <c:ser>
          <c:idx val="0"/>
          <c:order val="0"/>
          <c:tx>
            <c:strRef>
              <c:f>data!$D$3</c:f>
              <c:strCache>
                <c:ptCount val="1"/>
                <c:pt idx="0">
                  <c:v>rate of carbon tax, € / tonne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15"/>
            <c:spPr>
              <a:noFill/>
              <a:ln w="38100">
                <a:solidFill>
                  <a:srgbClr val="004D45"/>
                </a:solidFill>
              </a:ln>
              <a:effectLst/>
            </c:spPr>
          </c:marker>
          <c:dLbls>
            <c:dLbl>
              <c:idx val="13"/>
              <c:layout>
                <c:manualLayout>
                  <c:x val="-0.14394037854628774"/>
                  <c:y val="-5.6920486434324229E-2"/>
                </c:manualLayout>
              </c:layout>
              <c:numFmt formatCode="&quot;€&quot;#,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rgbClr val="004D4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2F5-4309-BAE0-4E048E8E95A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rgbClr val="004D45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data!$C$4:$C$24</c:f>
              <c:numCache>
                <c:formatCode>General</c:formatCode>
                <c:ptCount val="2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  <c:pt idx="15">
                  <c:v>2025</c:v>
                </c:pt>
                <c:pt idx="16">
                  <c:v>2026</c:v>
                </c:pt>
                <c:pt idx="17">
                  <c:v>2027</c:v>
                </c:pt>
                <c:pt idx="18">
                  <c:v>2028</c:v>
                </c:pt>
                <c:pt idx="19">
                  <c:v>2029</c:v>
                </c:pt>
                <c:pt idx="20">
                  <c:v>2030</c:v>
                </c:pt>
              </c:numCache>
            </c:numRef>
          </c:xVal>
          <c:yVal>
            <c:numRef>
              <c:f>data!$D$4:$D$24</c:f>
              <c:numCache>
                <c:formatCode>0.0</c:formatCode>
                <c:ptCount val="21"/>
                <c:pt idx="0">
                  <c:v>15</c:v>
                </c:pt>
                <c:pt idx="1">
                  <c:v>15</c:v>
                </c:pt>
                <c:pt idx="2">
                  <c:v>20</c:v>
                </c:pt>
                <c:pt idx="3">
                  <c:v>20</c:v>
                </c:pt>
                <c:pt idx="4">
                  <c:v>20</c:v>
                </c:pt>
                <c:pt idx="5">
                  <c:v>20</c:v>
                </c:pt>
                <c:pt idx="6">
                  <c:v>20</c:v>
                </c:pt>
                <c:pt idx="7">
                  <c:v>20</c:v>
                </c:pt>
                <c:pt idx="8">
                  <c:v>20</c:v>
                </c:pt>
                <c:pt idx="9">
                  <c:v>20</c:v>
                </c:pt>
                <c:pt idx="10">
                  <c:v>26</c:v>
                </c:pt>
                <c:pt idx="11">
                  <c:v>33.5</c:v>
                </c:pt>
                <c:pt idx="12">
                  <c:v>41</c:v>
                </c:pt>
                <c:pt idx="13">
                  <c:v>48.5</c:v>
                </c:pt>
                <c:pt idx="14">
                  <c:v>56</c:v>
                </c:pt>
                <c:pt idx="15">
                  <c:v>63.5</c:v>
                </c:pt>
                <c:pt idx="16">
                  <c:v>71</c:v>
                </c:pt>
                <c:pt idx="17">
                  <c:v>78.5</c:v>
                </c:pt>
                <c:pt idx="18">
                  <c:v>86</c:v>
                </c:pt>
                <c:pt idx="19">
                  <c:v>93.5</c:v>
                </c:pt>
                <c:pt idx="20">
                  <c:v>100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6B92-4A9F-A7F0-51BB58B1E5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03443224"/>
        <c:axId val="285157096"/>
      </c:scatterChart>
      <c:valAx>
        <c:axId val="503443224"/>
        <c:scaling>
          <c:orientation val="minMax"/>
          <c:max val="2030"/>
          <c:min val="2009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tx1"/>
            </a:solidFill>
            <a:round/>
          </a:ln>
          <a:effectLst/>
        </c:spPr>
        <c:txPr>
          <a:bodyPr rot="5400000" spcFirstLastPara="1" vertOverflow="ellipsis" wrap="square" anchor="ctr" anchorCtr="1"/>
          <a:lstStyle/>
          <a:p>
            <a:pPr>
              <a:defRPr sz="1800" b="0" i="0" u="none" strike="noStrike" kern="1200" baseline="0">
                <a:solidFill>
                  <a:srgbClr val="004D45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85157096"/>
        <c:crosses val="autoZero"/>
        <c:crossBetween val="midCat"/>
        <c:majorUnit val="1"/>
      </c:valAx>
      <c:valAx>
        <c:axId val="285157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 w="63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rgbClr val="004D45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50344322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800">
          <a:solidFill>
            <a:srgbClr val="004D45"/>
          </a:solidFill>
        </a:defRPr>
      </a:pPr>
      <a:endParaRPr lang="fr-FR"/>
    </a:p>
  </c:txPr>
  <c:externalData r:id="rId3">
    <c:autoUpdate val="0"/>
  </c:externalData>
  <c:userShapes r:id="rId4"/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0056247943568342E-2"/>
          <c:y val="9.7154007692055705E-2"/>
          <c:w val="0.90757539804553289"/>
          <c:h val="0.8358653914798761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'EPA GHG data 1990-2021'!$A$18</c:f>
              <c:strCache>
                <c:ptCount val="1"/>
                <c:pt idx="0">
                  <c:v> Agriculture </c:v>
                </c:pt>
              </c:strCache>
            </c:strRef>
          </c:tx>
          <c:spPr>
            <a:solidFill>
              <a:srgbClr val="00A685"/>
            </a:solidFill>
            <a:ln>
              <a:noFill/>
            </a:ln>
            <a:effectLst/>
          </c:spPr>
          <c:invertIfNegative val="0"/>
          <c:cat>
            <c:numRef>
              <c:f>'EPA GHG data 1990-2021'!$B$17:$AG$17</c:f>
              <c:numCache>
                <c:formatCode>General</c:formatCode>
                <c:ptCount val="32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</c:numCache>
            </c:numRef>
          </c:cat>
          <c:val>
            <c:numRef>
              <c:f>'EPA GHG data 1990-2021'!$B$18:$AG$18</c:f>
              <c:numCache>
                <c:formatCode>_-* #,##0_-;\-* #,##0_-;_-* "-"??_-;_-@_-</c:formatCode>
                <c:ptCount val="32"/>
                <c:pt idx="0">
                  <c:v>20479.477135033467</c:v>
                </c:pt>
                <c:pt idx="1">
                  <c:v>20760.29222246397</c:v>
                </c:pt>
                <c:pt idx="2">
                  <c:v>20933.30517166093</c:v>
                </c:pt>
                <c:pt idx="3">
                  <c:v>21315.411066719695</c:v>
                </c:pt>
                <c:pt idx="4">
                  <c:v>21543.166536826258</c:v>
                </c:pt>
                <c:pt idx="5">
                  <c:v>22268.93565926357</c:v>
                </c:pt>
                <c:pt idx="6">
                  <c:v>22565.225810430376</c:v>
                </c:pt>
                <c:pt idx="7">
                  <c:v>22786.231272709072</c:v>
                </c:pt>
                <c:pt idx="8">
                  <c:v>23349.252448270767</c:v>
                </c:pt>
                <c:pt idx="9">
                  <c:v>23063.741904217124</c:v>
                </c:pt>
                <c:pt idx="10">
                  <c:v>22196.293656710324</c:v>
                </c:pt>
                <c:pt idx="11">
                  <c:v>22002.959315361986</c:v>
                </c:pt>
                <c:pt idx="12">
                  <c:v>21744.479738018046</c:v>
                </c:pt>
                <c:pt idx="13">
                  <c:v>22092.023471078879</c:v>
                </c:pt>
                <c:pt idx="14">
                  <c:v>21696.703910842876</c:v>
                </c:pt>
                <c:pt idx="15">
                  <c:v>21576.162248265427</c:v>
                </c:pt>
                <c:pt idx="16">
                  <c:v>21528.978211156518</c:v>
                </c:pt>
                <c:pt idx="17">
                  <c:v>20865.574348162125</c:v>
                </c:pt>
                <c:pt idx="18">
                  <c:v>20686.895542952396</c:v>
                </c:pt>
                <c:pt idx="19">
                  <c:v>20244.077018393906</c:v>
                </c:pt>
                <c:pt idx="20">
                  <c:v>20249.801824675236</c:v>
                </c:pt>
                <c:pt idx="21">
                  <c:v>19598.570509608573</c:v>
                </c:pt>
                <c:pt idx="22">
                  <c:v>20457.042736024261</c:v>
                </c:pt>
                <c:pt idx="23">
                  <c:v>21172.213891661548</c:v>
                </c:pt>
                <c:pt idx="24">
                  <c:v>20659.257790879212</c:v>
                </c:pt>
                <c:pt idx="25">
                  <c:v>21195.040538742374</c:v>
                </c:pt>
                <c:pt idx="26">
                  <c:v>21756.362328962474</c:v>
                </c:pt>
                <c:pt idx="27">
                  <c:v>22522.986755535097</c:v>
                </c:pt>
                <c:pt idx="28">
                  <c:v>23393.353562922293</c:v>
                </c:pt>
                <c:pt idx="29">
                  <c:v>22478.667693729869</c:v>
                </c:pt>
                <c:pt idx="30">
                  <c:v>22809.674143501965</c:v>
                </c:pt>
                <c:pt idx="31">
                  <c:v>23626.148920299322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DA-4B9F-9B4B-29BDD61E0930}"/>
            </c:ext>
          </c:extLst>
        </c:ser>
        <c:ser>
          <c:idx val="1"/>
          <c:order val="1"/>
          <c:tx>
            <c:strRef>
              <c:f>'EPA GHG data 1990-2021'!$A$19</c:f>
              <c:strCache>
                <c:ptCount val="1"/>
                <c:pt idx="0">
                  <c:v> Transport </c:v>
                </c:pt>
              </c:strCache>
            </c:strRef>
          </c:tx>
          <c:spPr>
            <a:solidFill>
              <a:srgbClr val="D9C69B"/>
            </a:solidFill>
            <a:ln>
              <a:noFill/>
            </a:ln>
            <a:effectLst/>
          </c:spPr>
          <c:invertIfNegative val="0"/>
          <c:cat>
            <c:numRef>
              <c:f>'EPA GHG data 1990-2021'!$B$17:$AG$17</c:f>
              <c:numCache>
                <c:formatCode>General</c:formatCode>
                <c:ptCount val="32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</c:numCache>
            </c:numRef>
          </c:cat>
          <c:val>
            <c:numRef>
              <c:f>'EPA GHG data 1990-2021'!$B$19:$AG$19</c:f>
              <c:numCache>
                <c:formatCode>_-* #,##0_-;\-* #,##0_-;_-* "-"??_-;_-@_-</c:formatCode>
                <c:ptCount val="32"/>
                <c:pt idx="0">
                  <c:v>5143.318902355395</c:v>
                </c:pt>
                <c:pt idx="1">
                  <c:v>5323.1175080804278</c:v>
                </c:pt>
                <c:pt idx="2">
                  <c:v>5750.901038327057</c:v>
                </c:pt>
                <c:pt idx="3">
                  <c:v>5725.8894015642545</c:v>
                </c:pt>
                <c:pt idx="4">
                  <c:v>5976.0978011603156</c:v>
                </c:pt>
                <c:pt idx="5">
                  <c:v>6268.648453147659</c:v>
                </c:pt>
                <c:pt idx="6">
                  <c:v>7315.048207381561</c:v>
                </c:pt>
                <c:pt idx="7">
                  <c:v>7690.6213218746052</c:v>
                </c:pt>
                <c:pt idx="8">
                  <c:v>9032.1721323403381</c:v>
                </c:pt>
                <c:pt idx="9">
                  <c:v>9734.8657085085852</c:v>
                </c:pt>
                <c:pt idx="10">
                  <c:v>10772.359343901084</c:v>
                </c:pt>
                <c:pt idx="11">
                  <c:v>11294.372804832474</c:v>
                </c:pt>
                <c:pt idx="12">
                  <c:v>11487.032171557732</c:v>
                </c:pt>
                <c:pt idx="13">
                  <c:v>11689.236979365347</c:v>
                </c:pt>
                <c:pt idx="14">
                  <c:v>12407.17097093614</c:v>
                </c:pt>
                <c:pt idx="15">
                  <c:v>13115.790808766209</c:v>
                </c:pt>
                <c:pt idx="16">
                  <c:v>13793.415316376357</c:v>
                </c:pt>
                <c:pt idx="17">
                  <c:v>14379.630640108026</c:v>
                </c:pt>
                <c:pt idx="18">
                  <c:v>13655.782980307162</c:v>
                </c:pt>
                <c:pt idx="19">
                  <c:v>12436.78455197869</c:v>
                </c:pt>
                <c:pt idx="20">
                  <c:v>11522.095204950558</c:v>
                </c:pt>
                <c:pt idx="21">
                  <c:v>11213.466609190253</c:v>
                </c:pt>
                <c:pt idx="22">
                  <c:v>10825.785852817342</c:v>
                </c:pt>
                <c:pt idx="23">
                  <c:v>11050.114247978931</c:v>
                </c:pt>
                <c:pt idx="24">
                  <c:v>11332.11549609091</c:v>
                </c:pt>
                <c:pt idx="25">
                  <c:v>11810.519091779512</c:v>
                </c:pt>
                <c:pt idx="26">
                  <c:v>12292.526828999964</c:v>
                </c:pt>
                <c:pt idx="27">
                  <c:v>12013.592670775664</c:v>
                </c:pt>
                <c:pt idx="28">
                  <c:v>12188.383366099053</c:v>
                </c:pt>
                <c:pt idx="29">
                  <c:v>12196.550223313068</c:v>
                </c:pt>
                <c:pt idx="30">
                  <c:v>10300.709346420434</c:v>
                </c:pt>
                <c:pt idx="31">
                  <c:v>10989.432914380874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9DA-4B9F-9B4B-29BDD61E0930}"/>
            </c:ext>
          </c:extLst>
        </c:ser>
        <c:ser>
          <c:idx val="2"/>
          <c:order val="2"/>
          <c:tx>
            <c:strRef>
              <c:f>'EPA GHG data 1990-2021'!$A$20</c:f>
              <c:strCache>
                <c:ptCount val="1"/>
                <c:pt idx="0">
                  <c:v> Energy Industries </c:v>
                </c:pt>
              </c:strCache>
            </c:strRef>
          </c:tx>
          <c:spPr>
            <a:solidFill>
              <a:srgbClr val="AFB6BD"/>
            </a:solidFill>
            <a:ln>
              <a:noFill/>
            </a:ln>
            <a:effectLst/>
          </c:spPr>
          <c:invertIfNegative val="0"/>
          <c:cat>
            <c:numRef>
              <c:f>'EPA GHG data 1990-2021'!$B$17:$AG$17</c:f>
              <c:numCache>
                <c:formatCode>General</c:formatCode>
                <c:ptCount val="32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</c:numCache>
            </c:numRef>
          </c:cat>
          <c:val>
            <c:numRef>
              <c:f>'EPA GHG data 1990-2021'!$B$20:$AG$20</c:f>
              <c:numCache>
                <c:formatCode>_-* #,##0_-;\-* #,##0_-;_-* "-"??_-;_-@_-</c:formatCode>
                <c:ptCount val="32"/>
                <c:pt idx="0">
                  <c:v>11334.543936802416</c:v>
                </c:pt>
                <c:pt idx="1">
                  <c:v>11784.94693048071</c:v>
                </c:pt>
                <c:pt idx="2">
                  <c:v>12440.836658191371</c:v>
                </c:pt>
                <c:pt idx="3">
                  <c:v>12461.362700169875</c:v>
                </c:pt>
                <c:pt idx="4">
                  <c:v>12797.185741974259</c:v>
                </c:pt>
                <c:pt idx="5">
                  <c:v>13482.320322811876</c:v>
                </c:pt>
                <c:pt idx="6">
                  <c:v>14202.419057457646</c:v>
                </c:pt>
                <c:pt idx="7">
                  <c:v>14857.438157197474</c:v>
                </c:pt>
                <c:pt idx="8">
                  <c:v>15223.247251743613</c:v>
                </c:pt>
                <c:pt idx="9">
                  <c:v>15921.095442406371</c:v>
                </c:pt>
                <c:pt idx="10">
                  <c:v>16202.239183785132</c:v>
                </c:pt>
                <c:pt idx="11">
                  <c:v>17490.407231801652</c:v>
                </c:pt>
                <c:pt idx="12">
                  <c:v>16493.709163559302</c:v>
                </c:pt>
                <c:pt idx="13">
                  <c:v>16545.989979932612</c:v>
                </c:pt>
                <c:pt idx="14">
                  <c:v>15418.520651993318</c:v>
                </c:pt>
                <c:pt idx="15">
                  <c:v>15901.036677505399</c:v>
                </c:pt>
                <c:pt idx="16">
                  <c:v>15161.394825036868</c:v>
                </c:pt>
                <c:pt idx="17">
                  <c:v>14676.612359411942</c:v>
                </c:pt>
                <c:pt idx="18">
                  <c:v>14790.727315748543</c:v>
                </c:pt>
                <c:pt idx="19">
                  <c:v>13197.011825080008</c:v>
                </c:pt>
                <c:pt idx="20">
                  <c:v>13461.164760560536</c:v>
                </c:pt>
                <c:pt idx="21">
                  <c:v>12057.103758078702</c:v>
                </c:pt>
                <c:pt idx="22">
                  <c:v>12897.959543429084</c:v>
                </c:pt>
                <c:pt idx="23">
                  <c:v>11534.496342594983</c:v>
                </c:pt>
                <c:pt idx="24">
                  <c:v>11342.541663681919</c:v>
                </c:pt>
                <c:pt idx="25">
                  <c:v>11952.747280521731</c:v>
                </c:pt>
                <c:pt idx="26">
                  <c:v>12675.412361565528</c:v>
                </c:pt>
                <c:pt idx="27">
                  <c:v>11907.558112645618</c:v>
                </c:pt>
                <c:pt idx="28">
                  <c:v>10647.250682483369</c:v>
                </c:pt>
                <c:pt idx="29">
                  <c:v>9437.152889290297</c:v>
                </c:pt>
                <c:pt idx="30">
                  <c:v>8737.3719470783453</c:v>
                </c:pt>
                <c:pt idx="31">
                  <c:v>10271.840517523397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9DA-4B9F-9B4B-29BDD61E0930}"/>
            </c:ext>
          </c:extLst>
        </c:ser>
        <c:ser>
          <c:idx val="3"/>
          <c:order val="3"/>
          <c:tx>
            <c:strRef>
              <c:f>'EPA GHG data 1990-2021'!$A$21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rgbClr val="0090D4"/>
            </a:solidFill>
            <a:ln>
              <a:noFill/>
            </a:ln>
            <a:effectLst/>
          </c:spPr>
          <c:invertIfNegative val="0"/>
          <c:cat>
            <c:numRef>
              <c:f>'EPA GHG data 1990-2021'!$B$17:$AG$17</c:f>
              <c:numCache>
                <c:formatCode>General</c:formatCode>
                <c:ptCount val="32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</c:numCache>
            </c:numRef>
          </c:cat>
          <c:val>
            <c:numRef>
              <c:f>'EPA GHG data 1990-2021'!$B$21:$AG$21</c:f>
              <c:numCache>
                <c:formatCode>_-* #,##0_-;\-* #,##0_-;_-* "-"??_-;_-@_-</c:formatCode>
                <c:ptCount val="32"/>
                <c:pt idx="0">
                  <c:v>24691.173536725808</c:v>
                </c:pt>
                <c:pt idx="1">
                  <c:v>24494.59153224355</c:v>
                </c:pt>
                <c:pt idx="2">
                  <c:v>23027.789769312316</c:v>
                </c:pt>
                <c:pt idx="3">
                  <c:v>23350.437764993665</c:v>
                </c:pt>
                <c:pt idx="4">
                  <c:v>24009.762295966226</c:v>
                </c:pt>
                <c:pt idx="5">
                  <c:v>24756.334937121621</c:v>
                </c:pt>
                <c:pt idx="6">
                  <c:v>24510.989138908302</c:v>
                </c:pt>
                <c:pt idx="7">
                  <c:v>24163.678223613679</c:v>
                </c:pt>
                <c:pt idx="8">
                  <c:v>24312.431330617786</c:v>
                </c:pt>
                <c:pt idx="9">
                  <c:v>24519.332598541292</c:v>
                </c:pt>
                <c:pt idx="10">
                  <c:v>27858.167016991938</c:v>
                </c:pt>
                <c:pt idx="11">
                  <c:v>29434.950005431649</c:v>
                </c:pt>
                <c:pt idx="12">
                  <c:v>28540.080212458925</c:v>
                </c:pt>
                <c:pt idx="13">
                  <c:v>28904.498762673637</c:v>
                </c:pt>
                <c:pt idx="14">
                  <c:v>27427.852119707051</c:v>
                </c:pt>
                <c:pt idx="15">
                  <c:v>28617.793872031012</c:v>
                </c:pt>
                <c:pt idx="16">
                  <c:v>28138.424741755618</c:v>
                </c:pt>
                <c:pt idx="17">
                  <c:v>26499.95437203336</c:v>
                </c:pt>
                <c:pt idx="18">
                  <c:v>26295.311179073196</c:v>
                </c:pt>
                <c:pt idx="19">
                  <c:v>23193.763082340512</c:v>
                </c:pt>
                <c:pt idx="20">
                  <c:v>24840.996787917571</c:v>
                </c:pt>
                <c:pt idx="21">
                  <c:v>22145.559732738133</c:v>
                </c:pt>
                <c:pt idx="22">
                  <c:v>21230.491750644389</c:v>
                </c:pt>
                <c:pt idx="23">
                  <c:v>22229.399877881297</c:v>
                </c:pt>
                <c:pt idx="24">
                  <c:v>21698.260347166826</c:v>
                </c:pt>
                <c:pt idx="25">
                  <c:v>23009.323365577453</c:v>
                </c:pt>
                <c:pt idx="26">
                  <c:v>22301.351192932249</c:v>
                </c:pt>
                <c:pt idx="27">
                  <c:v>24402.29787761117</c:v>
                </c:pt>
                <c:pt idx="28">
                  <c:v>23751.38743835724</c:v>
                </c:pt>
                <c:pt idx="29">
                  <c:v>23691.273343791978</c:v>
                </c:pt>
                <c:pt idx="30">
                  <c:v>24231.722184315971</c:v>
                </c:pt>
                <c:pt idx="31">
                  <c:v>24540.73417957978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9DA-4B9F-9B4B-29BDD61E09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77517912"/>
        <c:axId val="477516272"/>
      </c:barChart>
      <c:lineChart>
        <c:grouping val="standard"/>
        <c:varyColors val="0"/>
        <c:ser>
          <c:idx val="4"/>
          <c:order val="4"/>
          <c:tx>
            <c:strRef>
              <c:f>'EPA GHG data 1990-2021'!$A$22</c:f>
              <c:strCache>
                <c:ptCount val="1"/>
                <c:pt idx="0">
                  <c:v>total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12"/>
            <c:spPr>
              <a:solidFill>
                <a:schemeClr val="bg1"/>
              </a:solidFill>
              <a:ln w="34925">
                <a:solidFill>
                  <a:srgbClr val="004D45"/>
                </a:solidFill>
              </a:ln>
              <a:effectLst/>
            </c:spPr>
          </c:marker>
          <c:cat>
            <c:numRef>
              <c:f>'EPA GHG data 1990-2021'!$B$17:$AG$17</c:f>
              <c:numCache>
                <c:formatCode>General</c:formatCode>
                <c:ptCount val="32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</c:numCache>
            </c:numRef>
          </c:cat>
          <c:val>
            <c:numRef>
              <c:f>'EPA GHG data 1990-2021'!$B$22:$AG$22</c:f>
              <c:numCache>
                <c:formatCode>_-* #,##0_-;\-* #,##0_-;_-* "-"??_-;_-@_-</c:formatCode>
                <c:ptCount val="32"/>
                <c:pt idx="0">
                  <c:v>61648.513510917088</c:v>
                </c:pt>
                <c:pt idx="1">
                  <c:v>62362.948193268661</c:v>
                </c:pt>
                <c:pt idx="2">
                  <c:v>62152.832637491672</c:v>
                </c:pt>
                <c:pt idx="3">
                  <c:v>62853.100933447495</c:v>
                </c:pt>
                <c:pt idx="4">
                  <c:v>64326.212375927054</c:v>
                </c:pt>
                <c:pt idx="5">
                  <c:v>66776.239372344731</c:v>
                </c:pt>
                <c:pt idx="6">
                  <c:v>68593.682214177883</c:v>
                </c:pt>
                <c:pt idx="7">
                  <c:v>69497.968975394833</c:v>
                </c:pt>
                <c:pt idx="8">
                  <c:v>71917.103162972504</c:v>
                </c:pt>
                <c:pt idx="9">
                  <c:v>73239.035653673374</c:v>
                </c:pt>
                <c:pt idx="10">
                  <c:v>77029.059201388474</c:v>
                </c:pt>
                <c:pt idx="11">
                  <c:v>80222.689357427764</c:v>
                </c:pt>
                <c:pt idx="12">
                  <c:v>78265.301285594003</c:v>
                </c:pt>
                <c:pt idx="13">
                  <c:v>79231.749193050477</c:v>
                </c:pt>
                <c:pt idx="14">
                  <c:v>76950.247653479382</c:v>
                </c:pt>
                <c:pt idx="15">
                  <c:v>79210.783606568046</c:v>
                </c:pt>
                <c:pt idx="16">
                  <c:v>78622.213094325358</c:v>
                </c:pt>
                <c:pt idx="17">
                  <c:v>76421.771719715456</c:v>
                </c:pt>
                <c:pt idx="18">
                  <c:v>75428.717018081297</c:v>
                </c:pt>
                <c:pt idx="19">
                  <c:v>69071.636477793116</c:v>
                </c:pt>
                <c:pt idx="20">
                  <c:v>70074.058578103897</c:v>
                </c:pt>
                <c:pt idx="21">
                  <c:v>65014.700609615662</c:v>
                </c:pt>
                <c:pt idx="22">
                  <c:v>65411.279882915071</c:v>
                </c:pt>
                <c:pt idx="23">
                  <c:v>65986.224360116757</c:v>
                </c:pt>
                <c:pt idx="24">
                  <c:v>65032.175297818874</c:v>
                </c:pt>
                <c:pt idx="25">
                  <c:v>67967.630276621072</c:v>
                </c:pt>
                <c:pt idx="26">
                  <c:v>69025.652712460214</c:v>
                </c:pt>
                <c:pt idx="27">
                  <c:v>70846.435416567547</c:v>
                </c:pt>
                <c:pt idx="28">
                  <c:v>69980.375049861948</c:v>
                </c:pt>
                <c:pt idx="29">
                  <c:v>67803.644150125212</c:v>
                </c:pt>
                <c:pt idx="30">
                  <c:v>66079.477621316721</c:v>
                </c:pt>
                <c:pt idx="31">
                  <c:v>69428.156531783374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9DA-4B9F-9B4B-29BDD61E09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77517912"/>
        <c:axId val="477516272"/>
      </c:lineChart>
      <c:catAx>
        <c:axId val="47751791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540000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rgbClr val="004D45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77516272"/>
        <c:crosses val="autoZero"/>
        <c:auto val="1"/>
        <c:lblAlgn val="ctr"/>
        <c:lblOffset val="100"/>
        <c:noMultiLvlLbl val="0"/>
      </c:catAx>
      <c:valAx>
        <c:axId val="477516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_-* #,##0_-;\-* #,##0_-;_-* &quot;-&quot;??_-;_-@_-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rgbClr val="004D45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77517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4944671336711092"/>
          <c:y val="3.4153572411470448E-2"/>
          <c:w val="0.6223332453243855"/>
          <c:h val="3.52412114028703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rgbClr val="004D45"/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rgbClr val="004D45"/>
          </a:solidFill>
        </a:defRPr>
      </a:pPr>
      <a:endParaRPr lang="fr-FR"/>
    </a:p>
  </c:txPr>
  <c:externalData r:id="rId3">
    <c:autoUpdate val="0"/>
  </c:externalData>
  <c:userShapes r:id="rId4"/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rgbClr val="004D44"/>
                </a:solidFill>
                <a:latin typeface="+mn-lt"/>
                <a:ea typeface="+mn-ea"/>
                <a:cs typeface="+mn-cs"/>
              </a:defRPr>
            </a:pPr>
            <a:r>
              <a:rPr lang="en-IE" dirty="0"/>
              <a:t>World Trade Intensity, per cent</a:t>
            </a:r>
            <a:r>
              <a:rPr lang="en-IE" baseline="0" dirty="0"/>
              <a:t> of GDP</a:t>
            </a:r>
            <a:endParaRPr lang="en-IE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rgbClr val="004D44"/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>
        <c:manualLayout>
          <c:layoutTarget val="inner"/>
          <c:xMode val="edge"/>
          <c:yMode val="edge"/>
          <c:x val="4.4781834583891178E-2"/>
          <c:y val="5.6681219326054168E-2"/>
          <c:w val="0.91180246295303768"/>
          <c:h val="0.87289149945763833"/>
        </c:manualLayout>
      </c:layout>
      <c:lineChart>
        <c:grouping val="standard"/>
        <c:varyColors val="0"/>
        <c:ser>
          <c:idx val="0"/>
          <c:order val="0"/>
          <c:tx>
            <c:strRef>
              <c:f>'Trade and Financial Intensity'!$B$2</c:f>
              <c:strCache>
                <c:ptCount val="1"/>
                <c:pt idx="0">
                  <c:v>World Trade Intensity</c:v>
                </c:pt>
              </c:strCache>
            </c:strRef>
          </c:tx>
          <c:spPr>
            <a:ln w="28575" cap="rnd">
              <a:solidFill>
                <a:srgbClr val="004D44"/>
              </a:solidFill>
              <a:round/>
            </a:ln>
            <a:effectLst/>
          </c:spPr>
          <c:marker>
            <c:symbol val="none"/>
          </c:marker>
          <c:cat>
            <c:strRef>
              <c:f>'Trade and Financial Intensity'!$A$3:$A$54</c:f>
              <c:strCache>
                <c:ptCount val="52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  <c:pt idx="46">
                  <c:v>2016</c:v>
                </c:pt>
                <c:pt idx="47">
                  <c:v>2017</c:v>
                </c:pt>
                <c:pt idx="48">
                  <c:v>2018</c:v>
                </c:pt>
                <c:pt idx="49">
                  <c:v>2019</c:v>
                </c:pt>
                <c:pt idx="50">
                  <c:v>2020</c:v>
                </c:pt>
                <c:pt idx="51">
                  <c:v>2021</c:v>
                </c:pt>
              </c:strCache>
            </c:strRef>
          </c:cat>
          <c:val>
            <c:numRef>
              <c:f>'Trade and Financial Intensity'!$B$3:$B$54</c:f>
              <c:numCache>
                <c:formatCode>0%</c:formatCode>
                <c:ptCount val="52"/>
                <c:pt idx="0">
                  <c:v>0.24994806409338771</c:v>
                </c:pt>
                <c:pt idx="1">
                  <c:v>0.25147137692631794</c:v>
                </c:pt>
                <c:pt idx="2">
                  <c:v>0.25371418458643308</c:v>
                </c:pt>
                <c:pt idx="3">
                  <c:v>0.28406544059490374</c:v>
                </c:pt>
                <c:pt idx="4">
                  <c:v>0.33255053032191834</c:v>
                </c:pt>
                <c:pt idx="5">
                  <c:v>0.31452072621841887</c:v>
                </c:pt>
                <c:pt idx="6">
                  <c:v>0.32140874264469915</c:v>
                </c:pt>
                <c:pt idx="7">
                  <c:v>0.32414640651701987</c:v>
                </c:pt>
                <c:pt idx="8">
                  <c:v>0.32014395001764989</c:v>
                </c:pt>
                <c:pt idx="9">
                  <c:v>0.34265220667433399</c:v>
                </c:pt>
                <c:pt idx="10">
                  <c:v>0.37131530216242603</c:v>
                </c:pt>
                <c:pt idx="11">
                  <c:v>0.37405280427611659</c:v>
                </c:pt>
                <c:pt idx="12">
                  <c:v>0.3591215016725714</c:v>
                </c:pt>
                <c:pt idx="13">
                  <c:v>0.35244676050718765</c:v>
                </c:pt>
                <c:pt idx="14">
                  <c:v>0.36676879181805994</c:v>
                </c:pt>
                <c:pt idx="15">
                  <c:v>0.36695282854983902</c:v>
                </c:pt>
                <c:pt idx="16">
                  <c:v>0.3427480768865207</c:v>
                </c:pt>
                <c:pt idx="17">
                  <c:v>0.34980556804711782</c:v>
                </c:pt>
                <c:pt idx="18">
                  <c:v>0.36382102602490962</c:v>
                </c:pt>
                <c:pt idx="19">
                  <c:v>0.37061295717590942</c:v>
                </c:pt>
                <c:pt idx="20">
                  <c:v>0.37605427099431749</c:v>
                </c:pt>
                <c:pt idx="21">
                  <c:v>0.37560900453670376</c:v>
                </c:pt>
                <c:pt idx="22">
                  <c:v>0.40157624398286024</c:v>
                </c:pt>
                <c:pt idx="23">
                  <c:v>0.3879048307977177</c:v>
                </c:pt>
                <c:pt idx="24">
                  <c:v>0.41087395713454378</c:v>
                </c:pt>
                <c:pt idx="25">
                  <c:v>0.43170217684396356</c:v>
                </c:pt>
                <c:pt idx="26">
                  <c:v>0.43305243515931047</c:v>
                </c:pt>
                <c:pt idx="27">
                  <c:v>0.45202000187172514</c:v>
                </c:pt>
                <c:pt idx="28">
                  <c:v>0.45609407353225073</c:v>
                </c:pt>
                <c:pt idx="29">
                  <c:v>0.46050613643263788</c:v>
                </c:pt>
                <c:pt idx="30">
                  <c:v>0.50702451262409498</c:v>
                </c:pt>
                <c:pt idx="31">
                  <c:v>0.49615633092850792</c:v>
                </c:pt>
                <c:pt idx="32">
                  <c:v>0.49428031835308933</c:v>
                </c:pt>
                <c:pt idx="33">
                  <c:v>0.51181495619363826</c:v>
                </c:pt>
                <c:pt idx="34">
                  <c:v>0.54633302771025394</c:v>
                </c:pt>
                <c:pt idx="35">
                  <c:v>0.56686737970365797</c:v>
                </c:pt>
                <c:pt idx="36">
                  <c:v>0.58947641748241464</c:v>
                </c:pt>
                <c:pt idx="37">
                  <c:v>0.59334204384615186</c:v>
                </c:pt>
                <c:pt idx="38">
                  <c:v>0.60974814467985761</c:v>
                </c:pt>
                <c:pt idx="39">
                  <c:v>0.52482929186039251</c:v>
                </c:pt>
                <c:pt idx="40">
                  <c:v>0.5688656111312933</c:v>
                </c:pt>
                <c:pt idx="41">
                  <c:v>0.6009081416850176</c:v>
                </c:pt>
                <c:pt idx="42">
                  <c:v>0.59839141130097173</c:v>
                </c:pt>
                <c:pt idx="43">
                  <c:v>0.59059938508144871</c:v>
                </c:pt>
                <c:pt idx="44">
                  <c:v>0.584723512769037</c:v>
                </c:pt>
                <c:pt idx="45">
                  <c:v>0.56100931856352831</c:v>
                </c:pt>
                <c:pt idx="46">
                  <c:v>0.54296838597740804</c:v>
                </c:pt>
                <c:pt idx="47">
                  <c:v>0.56099956222758807</c:v>
                </c:pt>
                <c:pt idx="48">
                  <c:v>0.5757559270538416</c:v>
                </c:pt>
                <c:pt idx="49">
                  <c:v>0.56347727670060377</c:v>
                </c:pt>
                <c:pt idx="50">
                  <c:v>0.52182199112642014</c:v>
                </c:pt>
                <c:pt idx="51">
                  <c:v>0.56544905573076609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230-40B5-8910-E6A12FE367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03218216"/>
        <c:axId val="1303217232"/>
      </c:lineChart>
      <c:valAx>
        <c:axId val="1303217232"/>
        <c:scaling>
          <c:orientation val="minMax"/>
          <c:max val="0.65000000000000013"/>
          <c:min val="0.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rgbClr val="004D44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303218216"/>
        <c:crosses val="autoZero"/>
        <c:crossBetween val="between"/>
      </c:valAx>
      <c:catAx>
        <c:axId val="13032182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8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rgbClr val="004D44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303217232"/>
        <c:crosses val="autoZero"/>
        <c:auto val="1"/>
        <c:lblAlgn val="ctr"/>
        <c:lblOffset val="100"/>
        <c:tickLblSkip val="2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rgbClr val="004D44"/>
          </a:solidFill>
        </a:defRPr>
      </a:pPr>
      <a:endParaRPr lang="fr-FR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0.02174</cdr:x>
      <cdr:y>0.02846</cdr:y>
    </cdr:from>
    <cdr:to>
      <cdr:x>0.68083</cdr:x>
      <cdr:y>0.0615</cdr:y>
    </cdr:to>
    <cdr:sp macro="" textlink="">
      <cdr:nvSpPr>
        <cdr:cNvPr id="2" name="Rectangle 1"/>
        <cdr:cNvSpPr/>
      </cdr:nvSpPr>
      <cdr:spPr>
        <a:xfrm xmlns:a="http://schemas.openxmlformats.org/drawingml/2006/main">
          <a:off x="252713" y="265139"/>
          <a:ext cx="7660640" cy="30777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Overflow="overflow" horzOverflow="overflow" vert="horz" wrap="square" lIns="0" tIns="0" rIns="0" bIns="0" numCol="1" spcCol="38100" rtlCol="0" anchor="ctr">
          <a:spAutoFit/>
        </a:bodyPr>
        <a:lstStyle xmlns:a="http://schemas.openxmlformats.org/drawingml/2006/main"/>
        <a:p xmlns:a="http://schemas.openxmlformats.org/drawingml/2006/main">
          <a:r>
            <a:rPr lang="en-US" sz="2000" dirty="0">
              <a:solidFill>
                <a:schemeClr val="accent1"/>
              </a:solidFill>
            </a:rPr>
            <a:t>Largest 50 firms account for : 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0.06366</cdr:x>
      <cdr:y>0.93507</cdr:y>
    </cdr:from>
    <cdr:to>
      <cdr:x>0.87521</cdr:x>
      <cdr:y>1</cdr:y>
    </cdr:to>
    <cdr:sp macro="" textlink="">
      <cdr:nvSpPr>
        <cdr:cNvPr id="2" name="TextBox 4"/>
        <cdr:cNvSpPr txBox="1"/>
      </cdr:nvSpPr>
      <cdr:spPr>
        <a:xfrm xmlns:a="http://schemas.openxmlformats.org/drawingml/2006/main">
          <a:off x="761879" y="8569284"/>
          <a:ext cx="9713081" cy="59503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50800" tIns="50800" rIns="50800" bIns="50800" numCol="1" spcCol="38100" rtlCol="0" anchor="ctr">
          <a:spAutoFit/>
        </a:bodyPr>
        <a:lstStyle xmlns:a="http://schemas.openxmlformats.org/drawingml/2006/main">
          <a:defPPr marL="0" marR="0" indent="0" algn="l" defTabSz="914400" rtl="0" fontAlgn="auto" latinLnBrk="1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defRPr>
          </a:defPPr>
          <a:lvl1pPr marL="0" marR="0" indent="0" algn="ctr" defTabSz="8255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5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Open Sans"/>
              <a:ea typeface="Open Sans"/>
              <a:cs typeface="Open Sans"/>
              <a:sym typeface="Open Sans"/>
            </a:defRPr>
          </a:lvl1pPr>
          <a:lvl2pPr marL="0" marR="0" indent="228600" algn="ctr" defTabSz="8255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5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Open Sans"/>
              <a:ea typeface="Open Sans"/>
              <a:cs typeface="Open Sans"/>
              <a:sym typeface="Open Sans"/>
            </a:defRPr>
          </a:lvl2pPr>
          <a:lvl3pPr marL="0" marR="0" indent="457200" algn="ctr" defTabSz="8255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5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Open Sans"/>
              <a:ea typeface="Open Sans"/>
              <a:cs typeface="Open Sans"/>
              <a:sym typeface="Open Sans"/>
            </a:defRPr>
          </a:lvl3pPr>
          <a:lvl4pPr marL="0" marR="0" indent="685800" algn="ctr" defTabSz="8255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5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Open Sans"/>
              <a:ea typeface="Open Sans"/>
              <a:cs typeface="Open Sans"/>
              <a:sym typeface="Open Sans"/>
            </a:defRPr>
          </a:lvl4pPr>
          <a:lvl5pPr marL="0" marR="0" indent="914400" algn="ctr" defTabSz="8255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5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Open Sans"/>
              <a:ea typeface="Open Sans"/>
              <a:cs typeface="Open Sans"/>
              <a:sym typeface="Open Sans"/>
            </a:defRPr>
          </a:lvl5pPr>
          <a:lvl6pPr marL="0" marR="0" indent="1143000" algn="ctr" defTabSz="8255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5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Open Sans"/>
              <a:ea typeface="Open Sans"/>
              <a:cs typeface="Open Sans"/>
              <a:sym typeface="Open Sans"/>
            </a:defRPr>
          </a:lvl6pPr>
          <a:lvl7pPr marL="0" marR="0" indent="1371600" algn="ctr" defTabSz="8255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5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Open Sans"/>
              <a:ea typeface="Open Sans"/>
              <a:cs typeface="Open Sans"/>
              <a:sym typeface="Open Sans"/>
            </a:defRPr>
          </a:lvl7pPr>
          <a:lvl8pPr marL="0" marR="0" indent="1600200" algn="ctr" defTabSz="8255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5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Open Sans"/>
              <a:ea typeface="Open Sans"/>
              <a:cs typeface="Open Sans"/>
              <a:sym typeface="Open Sans"/>
            </a:defRPr>
          </a:lvl8pPr>
          <a:lvl9pPr marL="0" marR="0" indent="1828800" algn="ctr" defTabSz="8255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5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Open Sans"/>
              <a:ea typeface="Open Sans"/>
              <a:cs typeface="Open Sans"/>
              <a:sym typeface="Open Sans"/>
            </a:defRPr>
          </a:lvl9pPr>
        </a:lstStyle>
        <a:p xmlns:a="http://schemas.openxmlformats.org/drawingml/2006/main">
          <a:pPr algn="l"/>
          <a:r>
            <a:rPr lang="en-IE" sz="2400" b="1" dirty="0">
              <a:solidFill>
                <a:schemeClr val="accent1"/>
              </a:solidFill>
              <a:latin typeface="Arial Body"/>
            </a:rPr>
            <a:t>Age</a:t>
          </a:r>
          <a:r>
            <a:rPr lang="en-IE" sz="3200" b="1" dirty="0">
              <a:solidFill>
                <a:schemeClr val="accent1"/>
              </a:solidFill>
              <a:latin typeface="Arial Body"/>
            </a:rPr>
            <a:t> </a:t>
          </a:r>
          <a:endParaRPr lang="en-IE" sz="2000" dirty="0">
            <a:solidFill>
              <a:srgbClr val="004D44"/>
            </a:solidFill>
          </a:endParaRPr>
        </a:p>
      </cdr:txBody>
    </cdr:sp>
  </cdr:relSizeAnchor>
  <cdr:relSizeAnchor xmlns:cdr="http://schemas.openxmlformats.org/drawingml/2006/chartDrawing">
    <cdr:from>
      <cdr:x>0.13922</cdr:x>
      <cdr:y>0.96552</cdr:y>
    </cdr:from>
    <cdr:to>
      <cdr:x>0.32428</cdr:x>
      <cdr:y>0.96552</cdr:y>
    </cdr:to>
    <cdr:cxnSp macro="">
      <cdr:nvCxnSpPr>
        <cdr:cNvPr id="4" name="Straight Arrow Connector 3">
          <a:extLst xmlns:a="http://schemas.openxmlformats.org/drawingml/2006/main">
            <a:ext uri="{FF2B5EF4-FFF2-40B4-BE49-F238E27FC236}">
              <a16:creationId xmlns:a16="http://schemas.microsoft.com/office/drawing/2014/main" id="{B1D141E0-ED75-0B9D-CC95-0A6F6F35F72D}"/>
            </a:ext>
          </a:extLst>
        </cdr:cNvPr>
        <cdr:cNvCxnSpPr/>
      </cdr:nvCxnSpPr>
      <cdr:spPr>
        <a:xfrm xmlns:a="http://schemas.openxmlformats.org/drawingml/2006/main">
          <a:off x="1666240" y="9103360"/>
          <a:ext cx="2214880" cy="0"/>
        </a:xfrm>
        <a:prstGeom xmlns:a="http://schemas.openxmlformats.org/drawingml/2006/main" prst="straightConnector1">
          <a:avLst/>
        </a:prstGeom>
        <a:noFill xmlns:a="http://schemas.openxmlformats.org/drawingml/2006/main"/>
        <a:ln xmlns:a="http://schemas.openxmlformats.org/drawingml/2006/main" w="25400" cap="flat">
          <a:solidFill>
            <a:srgbClr val="004D45"/>
          </a:solidFill>
          <a:prstDash val="solid"/>
          <a:miter lim="400000"/>
          <a:tailEnd type="triangle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</cdr:cxn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0.37557</cdr:x>
      <cdr:y>0.47375</cdr:y>
    </cdr:from>
    <cdr:to>
      <cdr:x>0.60116</cdr:x>
      <cdr:y>0.55159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961570" y="4237497"/>
          <a:ext cx="2379534" cy="6962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IE" sz="2000" b="1" dirty="0">
              <a:solidFill>
                <a:srgbClr val="004E46"/>
              </a:solidFill>
            </a:rPr>
            <a:t>GDP = €426,283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0.43113</cdr:x>
      <cdr:y>0.45017</cdr:y>
    </cdr:from>
    <cdr:to>
      <cdr:x>0.63686</cdr:x>
      <cdr:y>0.5648</cdr:y>
    </cdr:to>
    <cdr:sp macro="" textlink="">
      <cdr:nvSpPr>
        <cdr:cNvPr id="2" name="Rectangle 1"/>
        <cdr:cNvSpPr/>
      </cdr:nvSpPr>
      <cdr:spPr bwMode="auto">
        <a:xfrm xmlns:a="http://schemas.openxmlformats.org/drawingml/2006/main">
          <a:off x="5256046" y="4048994"/>
          <a:ext cx="2508041" cy="1031006"/>
        </a:xfrm>
        <a:prstGeom xmlns:a="http://schemas.openxmlformats.org/drawingml/2006/main" prst="rect">
          <a:avLst/>
        </a:prstGeom>
        <a:solidFill xmlns:a="http://schemas.openxmlformats.org/drawingml/2006/main">
          <a:srgbClr xmlns:mc="http://schemas.openxmlformats.org/markup-compatibility/2006" xmlns:a14="http://schemas.microsoft.com/office/drawing/2010/main" val="FFFFFF" mc:Ignorable="a14" a14:legacySpreadsheetColorIndex="9"/>
        </a:solidFill>
        <a:ln xmlns:a="http://schemas.openxmlformats.org/drawingml/2006/main" w="9525" cap="flat" cmpd="sng" algn="ctr">
          <a:noFill/>
          <a:prstDash val="solid"/>
          <a:round/>
          <a:headEnd type="none" w="med" len="med"/>
          <a:tailEnd type="none" w="med" len="med"/>
        </a:ln>
        <a:effectLst xmlns:a="http://schemas.openxmlformats.org/drawingml/2006/main"/>
        <a:extLst xmlns:a="http://schemas.openxmlformats.org/drawingml/2006/main"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18288" tIns="0" rIns="0" bIns="0" upright="1"/>
        <a:lstStyle xmlns:a="http://schemas.openxmlformats.org/drawingml/2006/main"/>
        <a:p xmlns:a="http://schemas.openxmlformats.org/drawingml/2006/main">
          <a:pPr algn="ctr"/>
          <a:r>
            <a:rPr lang="en-US" sz="2000" dirty="0">
              <a:solidFill>
                <a:srgbClr val="004D45"/>
              </a:solidFill>
            </a:rPr>
            <a:t>total foreign-born </a:t>
          </a:r>
        </a:p>
        <a:p xmlns:a="http://schemas.openxmlformats.org/drawingml/2006/main">
          <a:pPr algn="ctr"/>
          <a:r>
            <a:rPr lang="en-US" sz="2000" dirty="0">
              <a:solidFill>
                <a:srgbClr val="004D45"/>
              </a:solidFill>
            </a:rPr>
            <a:t>in employment</a:t>
          </a:r>
        </a:p>
        <a:p xmlns:a="http://schemas.openxmlformats.org/drawingml/2006/main">
          <a:pPr algn="ctr"/>
          <a:r>
            <a:rPr lang="en-US" sz="2000" dirty="0">
              <a:solidFill>
                <a:srgbClr val="004D45"/>
              </a:solidFill>
            </a:rPr>
            <a:t>= 470,000</a:t>
          </a: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0.63548</cdr:x>
      <cdr:y>0.38863</cdr:y>
    </cdr:from>
    <cdr:to>
      <cdr:x>0.95121</cdr:x>
      <cdr:y>0.42554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5066693" y="3669122"/>
          <a:ext cx="2517330" cy="34847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IE" sz="1600" b="1" dirty="0">
              <a:solidFill>
                <a:srgbClr val="00A685"/>
              </a:solidFill>
            </a:rPr>
            <a:t>pre-pandemic</a:t>
          </a:r>
          <a:r>
            <a:rPr lang="en-IE" sz="1600" b="1" baseline="0" dirty="0">
              <a:solidFill>
                <a:srgbClr val="00A685"/>
              </a:solidFill>
            </a:rPr>
            <a:t> peak</a:t>
          </a:r>
          <a:endParaRPr lang="en-IE" sz="1600" b="1" dirty="0">
            <a:solidFill>
              <a:srgbClr val="00A685"/>
            </a:solidFill>
          </a:endParaRPr>
        </a:p>
      </cdr:txBody>
    </cdr:sp>
  </cdr:relSizeAnchor>
  <cdr:relSizeAnchor xmlns:cdr="http://schemas.openxmlformats.org/drawingml/2006/chartDrawing">
    <cdr:from>
      <cdr:x>0.34307</cdr:x>
      <cdr:y>0.2386</cdr:y>
    </cdr:from>
    <cdr:to>
      <cdr:x>0.65693</cdr:x>
      <cdr:y>0.30724</cdr:y>
    </cdr:to>
    <cdr:sp macro="" textlink="">
      <cdr:nvSpPr>
        <cdr:cNvPr id="7" name="TextBox 1"/>
        <cdr:cNvSpPr txBox="1"/>
      </cdr:nvSpPr>
      <cdr:spPr>
        <a:xfrm xmlns:a="http://schemas.openxmlformats.org/drawingml/2006/main" rot="20619263">
          <a:off x="2735306" y="2252678"/>
          <a:ext cx="2502386" cy="64802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IE" sz="1600" b="1" dirty="0">
              <a:solidFill>
                <a:srgbClr val="0090D4"/>
              </a:solidFill>
            </a:rPr>
            <a:t>pre-pandemic</a:t>
          </a:r>
          <a:r>
            <a:rPr lang="en-IE" sz="1600" b="1" baseline="0" dirty="0">
              <a:solidFill>
                <a:srgbClr val="0090D4"/>
              </a:solidFill>
            </a:rPr>
            <a:t> trend</a:t>
          </a:r>
          <a:endParaRPr lang="en-IE" sz="1600" b="1" dirty="0">
            <a:solidFill>
              <a:srgbClr val="0090D4"/>
            </a:solidFill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0.65966</cdr:x>
      <cdr:y>0.4723</cdr:y>
    </cdr:from>
    <cdr:to>
      <cdr:x>1</cdr:x>
      <cdr:y>0.50862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4879150" y="4531916"/>
          <a:ext cx="2517330" cy="34847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IE" sz="1600" b="1" dirty="0">
              <a:solidFill>
                <a:srgbClr val="00A685"/>
              </a:solidFill>
            </a:rPr>
            <a:t>pre-pandemic</a:t>
          </a:r>
          <a:r>
            <a:rPr lang="en-IE" sz="1600" b="1" baseline="0" dirty="0">
              <a:solidFill>
                <a:srgbClr val="00A685"/>
              </a:solidFill>
            </a:rPr>
            <a:t> peak</a:t>
          </a:r>
          <a:endParaRPr lang="en-IE" sz="1600" b="1" dirty="0">
            <a:solidFill>
              <a:srgbClr val="00A685"/>
            </a:solidFill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0.71354</cdr:x>
      <cdr:y>0.05434</cdr:y>
    </cdr:from>
    <cdr:to>
      <cdr:x>0.84235</cdr:x>
      <cdr:y>0.92044</cdr:y>
    </cdr:to>
    <cdr:sp macro="" textlink="">
      <cdr:nvSpPr>
        <cdr:cNvPr id="2" name="Rectangle 1"/>
        <cdr:cNvSpPr/>
      </cdr:nvSpPr>
      <cdr:spPr>
        <a:xfrm xmlns:a="http://schemas.openxmlformats.org/drawingml/2006/main">
          <a:off x="5480672" y="512250"/>
          <a:ext cx="989385" cy="8164506"/>
        </a:xfrm>
        <a:prstGeom xmlns:a="http://schemas.openxmlformats.org/drawingml/2006/main" prst="rect">
          <a:avLst/>
        </a:prstGeom>
        <a:solidFill xmlns:a="http://schemas.openxmlformats.org/drawingml/2006/main">
          <a:srgbClr val="00A685">
            <a:alpha val="15000"/>
          </a:srgb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0.75944</cdr:x>
      <cdr:y>0.30928</cdr:y>
    </cdr:from>
    <cdr:to>
      <cdr:x>0.81563</cdr:x>
      <cdr:y>0.51184</cdr:y>
    </cdr:to>
    <cdr:sp macro="" textlink="">
      <cdr:nvSpPr>
        <cdr:cNvPr id="4" name="TextBox 1"/>
        <cdr:cNvSpPr txBox="1"/>
      </cdr:nvSpPr>
      <cdr:spPr>
        <a:xfrm xmlns:a="http://schemas.openxmlformats.org/drawingml/2006/main" rot="16200000">
          <a:off x="8058761" y="3620319"/>
          <a:ext cx="1945179" cy="6444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IE" sz="1600" b="1" dirty="0">
              <a:solidFill>
                <a:srgbClr val="004D45"/>
              </a:solidFill>
            </a:rPr>
            <a:t>pandemic</a:t>
          </a: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0.15585</cdr:x>
      <cdr:y>0.32108</cdr:y>
    </cdr:from>
    <cdr:to>
      <cdr:x>0.34928</cdr:x>
      <cdr:y>0.44795</cdr:y>
    </cdr:to>
    <cdr:sp macro="" textlink="">
      <cdr:nvSpPr>
        <cdr:cNvPr id="7" name="Oval Callout 6"/>
        <cdr:cNvSpPr/>
      </cdr:nvSpPr>
      <cdr:spPr>
        <a:xfrm xmlns:a="http://schemas.openxmlformats.org/drawingml/2006/main">
          <a:off x="1195521" y="3000206"/>
          <a:ext cx="1483723" cy="1185487"/>
        </a:xfrm>
        <a:prstGeom xmlns:a="http://schemas.openxmlformats.org/drawingml/2006/main" prst="wedgeEllipseCallout">
          <a:avLst>
            <a:gd name="adj1" fmla="val 64629"/>
            <a:gd name="adj2" fmla="val 118375"/>
          </a:avLst>
        </a:prstGeom>
        <a:noFill xmlns:a="http://schemas.openxmlformats.org/drawingml/2006/main"/>
        <a:ln xmlns:a="http://schemas.openxmlformats.org/drawingml/2006/main" w="9525">
          <a:solidFill>
            <a:srgbClr val="FF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anchor="ctr"/>
        <a:lstStyle xmlns:a="http://schemas.openxmlformats.org/drawingml/2006/main"/>
        <a:p xmlns:a="http://schemas.openxmlformats.org/drawingml/2006/main">
          <a:pPr algn="ctr"/>
          <a:r>
            <a:rPr lang="en-US" sz="1400" dirty="0">
              <a:solidFill>
                <a:srgbClr val="FF0000"/>
              </a:solidFill>
            </a:rPr>
            <a:t>c. 1-5 pre- pandemic</a:t>
          </a:r>
        </a:p>
      </cdr:txBody>
    </cdr:sp>
  </cdr:relSizeAnchor>
  <cdr:relSizeAnchor xmlns:cdr="http://schemas.openxmlformats.org/drawingml/2006/chartDrawing">
    <cdr:from>
      <cdr:x>0.766</cdr:x>
      <cdr:y>0.11434</cdr:y>
    </cdr:from>
    <cdr:to>
      <cdr:x>0.97124</cdr:x>
      <cdr:y>0.23233</cdr:y>
    </cdr:to>
    <cdr:sp macro="" textlink="">
      <cdr:nvSpPr>
        <cdr:cNvPr id="8" name="Oval Callout 7"/>
        <cdr:cNvSpPr/>
      </cdr:nvSpPr>
      <cdr:spPr>
        <a:xfrm xmlns:a="http://schemas.openxmlformats.org/drawingml/2006/main">
          <a:off x="5875866" y="1068405"/>
          <a:ext cx="1574322" cy="1102512"/>
        </a:xfrm>
        <a:prstGeom xmlns:a="http://schemas.openxmlformats.org/drawingml/2006/main" prst="wedgeEllipseCallout">
          <a:avLst>
            <a:gd name="adj1" fmla="val 44352"/>
            <a:gd name="adj2" fmla="val 140869"/>
          </a:avLst>
        </a:prstGeom>
        <a:noFill xmlns:a="http://schemas.openxmlformats.org/drawingml/2006/main"/>
        <a:ln xmlns:a="http://schemas.openxmlformats.org/drawingml/2006/main" w="9525">
          <a:solidFill>
            <a:srgbClr val="FF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dirty="0">
              <a:solidFill>
                <a:srgbClr val="FF0000"/>
              </a:solidFill>
            </a:rPr>
            <a:t>c. 1-3 post- pandemic</a:t>
          </a:r>
        </a:p>
      </cdr:txBody>
    </cdr:sp>
  </cdr:relSizeAnchor>
  <cdr:relSizeAnchor xmlns:cdr="http://schemas.openxmlformats.org/drawingml/2006/chartDrawing">
    <cdr:from>
      <cdr:x>0.41697</cdr:x>
      <cdr:y>0.10964</cdr:y>
    </cdr:from>
    <cdr:to>
      <cdr:x>0.81674</cdr:x>
      <cdr:y>0.9053</cdr:y>
    </cdr:to>
    <cdr:sp macro="" textlink="">
      <cdr:nvSpPr>
        <cdr:cNvPr id="9" name="Rectangle 8"/>
        <cdr:cNvSpPr/>
      </cdr:nvSpPr>
      <cdr:spPr>
        <a:xfrm xmlns:a="http://schemas.openxmlformats.org/drawingml/2006/main">
          <a:off x="3285067" y="1024488"/>
          <a:ext cx="3149600" cy="7434733"/>
        </a:xfrm>
        <a:prstGeom xmlns:a="http://schemas.openxmlformats.org/drawingml/2006/main" prst="rect">
          <a:avLst/>
        </a:prstGeom>
        <a:solidFill xmlns:a="http://schemas.openxmlformats.org/drawingml/2006/main">
          <a:srgbClr val="00A685">
            <a:alpha val="15000"/>
          </a:srgb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0.54305</cdr:x>
      <cdr:y>0.14288</cdr:y>
    </cdr:from>
    <cdr:to>
      <cdr:x>0.73731</cdr:x>
      <cdr:y>0.18987</cdr:y>
    </cdr:to>
    <cdr:sp macro="" textlink="">
      <cdr:nvSpPr>
        <cdr:cNvPr id="10" name="Rectangle 9"/>
        <cdr:cNvSpPr/>
      </cdr:nvSpPr>
      <cdr:spPr>
        <a:xfrm xmlns:a="http://schemas.openxmlformats.org/drawingml/2006/main">
          <a:off x="4165598" y="1335051"/>
          <a:ext cx="1490133" cy="43908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en-US" b="1" dirty="0">
              <a:solidFill>
                <a:srgbClr val="004D45"/>
              </a:solidFill>
            </a:rPr>
            <a:t>PANDEMIC</a:t>
          </a: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0.17928</cdr:x>
      <cdr:y>0.13604</cdr:y>
    </cdr:from>
    <cdr:to>
      <cdr:x>0.54657</cdr:x>
      <cdr:y>0.19125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919436" y="1260601"/>
          <a:ext cx="3932361" cy="5116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IE" sz="1400" dirty="0">
              <a:solidFill>
                <a:srgbClr val="FF0000"/>
              </a:solidFill>
            </a:rPr>
            <a:t>3 pp higher than pre-pandemic half-decade</a:t>
          </a:r>
        </a:p>
      </cdr:txBody>
    </cdr:sp>
  </cdr:relSizeAnchor>
  <cdr:relSizeAnchor xmlns:cdr="http://schemas.openxmlformats.org/drawingml/2006/chartDrawing">
    <cdr:from>
      <cdr:x>0.5455</cdr:x>
      <cdr:y>0.15974</cdr:y>
    </cdr:from>
    <cdr:to>
      <cdr:x>0.87718</cdr:x>
      <cdr:y>0.20063</cdr:y>
    </cdr:to>
    <cdr:cxnSp macro="">
      <cdr:nvCxnSpPr>
        <cdr:cNvPr id="4" name="Straight Arrow Connector 3">
          <a:extLst xmlns:a="http://schemas.openxmlformats.org/drawingml/2006/main">
            <a:ext uri="{FF2B5EF4-FFF2-40B4-BE49-F238E27FC236}">
              <a16:creationId xmlns:a16="http://schemas.microsoft.com/office/drawing/2014/main" id="{04C7AA1E-0B38-09F0-E5A3-681F1830FF15}"/>
            </a:ext>
          </a:extLst>
        </cdr:cNvPr>
        <cdr:cNvCxnSpPr/>
      </cdr:nvCxnSpPr>
      <cdr:spPr>
        <a:xfrm xmlns:a="http://schemas.openxmlformats.org/drawingml/2006/main">
          <a:off x="5076380" y="970705"/>
          <a:ext cx="3086545" cy="248495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FF0000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0.72803</cdr:x>
      <cdr:y>0.06665</cdr:y>
    </cdr:from>
    <cdr:to>
      <cdr:x>0.86105</cdr:x>
      <cdr:y>0.95567</cdr:y>
    </cdr:to>
    <cdr:sp macro="" textlink="">
      <cdr:nvSpPr>
        <cdr:cNvPr id="5" name="Rectangle 4"/>
        <cdr:cNvSpPr/>
      </cdr:nvSpPr>
      <cdr:spPr>
        <a:xfrm xmlns:a="http://schemas.openxmlformats.org/drawingml/2006/main">
          <a:off x="5661866" y="636671"/>
          <a:ext cx="1034497" cy="8492151"/>
        </a:xfrm>
        <a:prstGeom xmlns:a="http://schemas.openxmlformats.org/drawingml/2006/main" prst="rect">
          <a:avLst/>
        </a:prstGeom>
        <a:solidFill xmlns:a="http://schemas.openxmlformats.org/drawingml/2006/main">
          <a:srgbClr val="00A685">
            <a:alpha val="15000"/>
          </a:srgb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0.77616</cdr:x>
      <cdr:y>0.39627</cdr:y>
    </cdr:from>
    <cdr:to>
      <cdr:x>0.82916</cdr:x>
      <cdr:y>0.54261</cdr:y>
    </cdr:to>
    <cdr:sp macro="" textlink="">
      <cdr:nvSpPr>
        <cdr:cNvPr id="8" name="TextBox 7"/>
        <cdr:cNvSpPr txBox="1"/>
      </cdr:nvSpPr>
      <cdr:spPr>
        <a:xfrm xmlns:a="http://schemas.openxmlformats.org/drawingml/2006/main" rot="16200000">
          <a:off x="8113248" y="4059752"/>
          <a:ext cx="1355992" cy="5804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IE" sz="1600" b="1" dirty="0">
              <a:solidFill>
                <a:srgbClr val="004D45"/>
              </a:solidFill>
            </a:rPr>
            <a:t>pandemic</a:t>
          </a: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0.07452</cdr:x>
      <cdr:y>0.02142</cdr:y>
    </cdr:from>
    <cdr:to>
      <cdr:x>0.98645</cdr:x>
      <cdr:y>0.47712</cdr:y>
    </cdr:to>
    <cdr:sp macro="" textlink="">
      <cdr:nvSpPr>
        <cdr:cNvPr id="2" name="Rectangle 1"/>
        <cdr:cNvSpPr/>
      </cdr:nvSpPr>
      <cdr:spPr>
        <a:xfrm xmlns:a="http://schemas.openxmlformats.org/drawingml/2006/main">
          <a:off x="885632" y="201517"/>
          <a:ext cx="10837814" cy="4287220"/>
        </a:xfrm>
        <a:prstGeom xmlns:a="http://schemas.openxmlformats.org/drawingml/2006/main" prst="rect">
          <a:avLst/>
        </a:prstGeom>
        <a:solidFill xmlns:a="http://schemas.openxmlformats.org/drawingml/2006/main">
          <a:srgbClr val="D9C69B">
            <a:alpha val="15000"/>
          </a:srgb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0.07377</cdr:x>
      <cdr:y>0.57255</cdr:y>
    </cdr:from>
    <cdr:to>
      <cdr:x>0.98539</cdr:x>
      <cdr:y>0.93611</cdr:y>
    </cdr:to>
    <cdr:sp macro="" textlink="">
      <cdr:nvSpPr>
        <cdr:cNvPr id="3" name="Rectangle 2"/>
        <cdr:cNvSpPr/>
      </cdr:nvSpPr>
      <cdr:spPr>
        <a:xfrm xmlns:a="http://schemas.openxmlformats.org/drawingml/2006/main">
          <a:off x="876718" y="5386513"/>
          <a:ext cx="10834119" cy="3420326"/>
        </a:xfrm>
        <a:prstGeom xmlns:a="http://schemas.openxmlformats.org/drawingml/2006/main" prst="rect">
          <a:avLst/>
        </a:prstGeom>
        <a:solidFill xmlns:a="http://schemas.openxmlformats.org/drawingml/2006/main">
          <a:srgbClr val="D9C69B">
            <a:alpha val="15000"/>
          </a:srgb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0.68557</cdr:x>
      <cdr:y>0.12337</cdr:y>
    </cdr:from>
    <cdr:to>
      <cdr:x>0.92638</cdr:x>
      <cdr:y>0.18094</cdr:y>
    </cdr:to>
    <cdr:sp macro="" textlink="">
      <cdr:nvSpPr>
        <cdr:cNvPr id="4" name="Rectangle 3"/>
        <cdr:cNvSpPr/>
      </cdr:nvSpPr>
      <cdr:spPr>
        <a:xfrm xmlns:a="http://schemas.openxmlformats.org/drawingml/2006/main">
          <a:off x="7851866" y="1130409"/>
          <a:ext cx="2758019" cy="52751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en-US" sz="2800" b="1" dirty="0">
              <a:solidFill>
                <a:srgbClr val="A3915E"/>
              </a:solidFill>
            </a:rPr>
            <a:t>excess supply</a:t>
          </a:r>
        </a:p>
      </cdr:txBody>
    </cdr:sp>
  </cdr:relSizeAnchor>
  <cdr:relSizeAnchor xmlns:cdr="http://schemas.openxmlformats.org/drawingml/2006/chartDrawing">
    <cdr:from>
      <cdr:x>0.67792</cdr:x>
      <cdr:y>0.66573</cdr:y>
    </cdr:from>
    <cdr:to>
      <cdr:x>0.91873</cdr:x>
      <cdr:y>0.72329</cdr:y>
    </cdr:to>
    <cdr:sp macro="" textlink="">
      <cdr:nvSpPr>
        <cdr:cNvPr id="5" name="Rectangle 4"/>
        <cdr:cNvSpPr/>
      </cdr:nvSpPr>
      <cdr:spPr>
        <a:xfrm xmlns:a="http://schemas.openxmlformats.org/drawingml/2006/main">
          <a:off x="7764298" y="6100157"/>
          <a:ext cx="2758019" cy="52742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800" b="1" dirty="0">
              <a:solidFill>
                <a:srgbClr val="A3915E"/>
              </a:solidFill>
            </a:rPr>
            <a:t>excess demand</a:t>
          </a:r>
        </a:p>
      </cdr:txBody>
    </cdr:sp>
  </cdr:relSizeAnchor>
  <cdr:relSizeAnchor xmlns:cdr="http://schemas.openxmlformats.org/drawingml/2006/chartDrawing">
    <cdr:from>
      <cdr:x>0.69548</cdr:x>
      <cdr:y>0.49564</cdr:y>
    </cdr:from>
    <cdr:to>
      <cdr:x>0.93629</cdr:x>
      <cdr:y>0.5532</cdr:y>
    </cdr:to>
    <cdr:sp macro="" textlink="">
      <cdr:nvSpPr>
        <cdr:cNvPr id="6" name="Rectangle 5"/>
        <cdr:cNvSpPr/>
      </cdr:nvSpPr>
      <cdr:spPr>
        <a:xfrm xmlns:a="http://schemas.openxmlformats.org/drawingml/2006/main">
          <a:off x="6465928" y="3014134"/>
          <a:ext cx="2238782" cy="35006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800" b="1" dirty="0">
              <a:solidFill>
                <a:srgbClr val="A3915E"/>
              </a:solidFill>
            </a:rPr>
            <a:t>equilibrium</a:t>
          </a:r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0.34363</cdr:x>
      <cdr:y>0.79169</cdr:y>
    </cdr:from>
    <cdr:to>
      <cdr:x>0.65637</cdr:x>
      <cdr:y>0.82113</cdr:y>
    </cdr:to>
    <cdr:sp macro="" textlink="">
      <cdr:nvSpPr>
        <cdr:cNvPr id="2" name="Rectangle 1"/>
        <cdr:cNvSpPr/>
      </cdr:nvSpPr>
      <cdr:spPr>
        <a:xfrm xmlns:a="http://schemas.openxmlformats.org/drawingml/2006/main">
          <a:off x="3854334" y="7448136"/>
          <a:ext cx="3507971" cy="27699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Overflow="overflow" horzOverflow="overflow" vert="horz" wrap="square" lIns="0" tIns="0" rIns="0" bIns="0" numCol="1" spcCol="38100" rtlCol="0" anchor="ctr">
          <a:spAutoFit/>
        </a:bodyPr>
        <a:lstStyle xmlns:a="http://schemas.openxmlformats.org/drawingml/2006/main"/>
        <a:p xmlns:a="http://schemas.openxmlformats.org/drawingml/2006/main">
          <a:r>
            <a:rPr lang="en-US" sz="1800" dirty="0">
              <a:solidFill>
                <a:srgbClr val="FF0000"/>
              </a:solidFill>
            </a:rPr>
            <a:t>Irish banking crisis</a:t>
          </a:r>
        </a:p>
      </cdr:txBody>
    </cdr:sp>
  </cdr:relSizeAnchor>
  <cdr:relSizeAnchor xmlns:cdr="http://schemas.openxmlformats.org/drawingml/2006/chartDrawing">
    <cdr:from>
      <cdr:x>0.41271</cdr:x>
      <cdr:y>0.54074</cdr:y>
    </cdr:from>
    <cdr:to>
      <cdr:x>0.51943</cdr:x>
      <cdr:y>0.75457</cdr:y>
    </cdr:to>
    <cdr:cxnSp macro="">
      <cdr:nvCxnSpPr>
        <cdr:cNvPr id="4" name="Straight Arrow Connector 3">
          <a:extLst xmlns:a="http://schemas.openxmlformats.org/drawingml/2006/main">
            <a:ext uri="{FF2B5EF4-FFF2-40B4-BE49-F238E27FC236}">
              <a16:creationId xmlns:a16="http://schemas.microsoft.com/office/drawing/2014/main" id="{B3733FA1-7C18-C518-A44F-1338960C6286}"/>
            </a:ext>
          </a:extLst>
        </cdr:cNvPr>
        <cdr:cNvCxnSpPr/>
      </cdr:nvCxnSpPr>
      <cdr:spPr>
        <a:xfrm xmlns:a="http://schemas.openxmlformats.org/drawingml/2006/main" flipV="1">
          <a:off x="4629266" y="5087254"/>
          <a:ext cx="1197032" cy="2011679"/>
        </a:xfrm>
        <a:prstGeom xmlns:a="http://schemas.openxmlformats.org/drawingml/2006/main" prst="straightConnector1">
          <a:avLst/>
        </a:prstGeom>
        <a:noFill xmlns:a="http://schemas.openxmlformats.org/drawingml/2006/main"/>
        <a:ln xmlns:a="http://schemas.openxmlformats.org/drawingml/2006/main" w="12700" cap="flat">
          <a:solidFill>
            <a:srgbClr val="FF0000"/>
          </a:solidFill>
          <a:prstDash val="solid"/>
          <a:miter lim="400000"/>
          <a:tailEnd type="triangle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</cdr:cxnSp>
  </cdr:relSizeAnchor>
  <cdr:relSizeAnchor xmlns:cdr="http://schemas.openxmlformats.org/drawingml/2006/chartDrawing">
    <cdr:from>
      <cdr:x>0.53084</cdr:x>
      <cdr:y>0.24454</cdr:y>
    </cdr:from>
    <cdr:to>
      <cdr:x>0.59651</cdr:x>
      <cdr:y>0.57147</cdr:y>
    </cdr:to>
    <cdr:sp macro="" textlink="">
      <cdr:nvSpPr>
        <cdr:cNvPr id="9" name="Oval 8"/>
        <cdr:cNvSpPr/>
      </cdr:nvSpPr>
      <cdr:spPr>
        <a:xfrm xmlns:a="http://schemas.openxmlformats.org/drawingml/2006/main" rot="20149918">
          <a:off x="5954213" y="2300654"/>
          <a:ext cx="736644" cy="3075709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12700" cap="flat">
          <a:solidFill>
            <a:srgbClr val="FF0000"/>
          </a:solidFill>
          <a:prstDash val="dash"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Overflow="overflow" horzOverflow="overflow" vert="horz" wrap="square" lIns="0" tIns="0" rIns="0" bIns="0" numCol="1" spcCol="38100" rtlCol="0" anchor="ctr">
          <a:spAutoFit/>
        </a:bodyPr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0.0364</cdr:x>
      <cdr:y>0</cdr:y>
    </cdr:from>
    <cdr:to>
      <cdr:x>0.32908</cdr:x>
      <cdr:y>0.05522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49134" y="0"/>
          <a:ext cx="2807646" cy="52145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Overflow="clip" horzOverflow="overflow" vert="horz" wrap="square" lIns="50800" tIns="50800" rIns="50800" bIns="50800" numCol="1" spcCol="38100" rtlCol="0" anchor="ctr">
          <a:noAutofit/>
        </a:bodyPr>
        <a:lstStyle xmlns:a="http://schemas.openxmlformats.org/drawingml/2006/main"/>
        <a:p xmlns:a="http://schemas.openxmlformats.org/drawingml/2006/main">
          <a:pPr marL="0" marR="0" indent="0" algn="ctr" defTabSz="8255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lang="en-IE" sz="1600" dirty="0">
              <a:solidFill>
                <a:srgbClr val="004D44"/>
              </a:solidFill>
              <a:latin typeface="Open Sans"/>
              <a:ea typeface="Open Sans"/>
              <a:cs typeface="Open Sans"/>
              <a:sym typeface="Open Sans"/>
            </a:rPr>
            <a:t>p</a:t>
          </a:r>
          <a:r>
            <a:rPr kumimoji="0" lang="en-IE" sz="1600" b="0" i="0" u="none" strike="noStrike" cap="none" spc="0" normalizeH="0" baseline="0" dirty="0">
              <a:ln>
                <a:noFill/>
              </a:ln>
              <a:solidFill>
                <a:srgbClr val="004D44"/>
              </a:solidFill>
              <a:effectLst/>
              <a:uFillTx/>
              <a:latin typeface="Open Sans"/>
              <a:ea typeface="Open Sans"/>
              <a:cs typeface="Open Sans"/>
              <a:sym typeface="Open Sans"/>
            </a:rPr>
            <a:t>opulation shares: </a:t>
          </a:r>
        </a:p>
      </cdr:txBody>
    </cdr:sp>
  </cdr:relSizeAnchor>
</c:userShapes>
</file>

<file path=ppt/drawings/drawing13.xml><?xml version="1.0" encoding="utf-8"?>
<c:userShapes xmlns:c="http://schemas.openxmlformats.org/drawingml/2006/chart">
  <cdr:relSizeAnchor xmlns:cdr="http://schemas.openxmlformats.org/drawingml/2006/chartDrawing">
    <cdr:from>
      <cdr:x>0.1735</cdr:x>
      <cdr:y>0.09209</cdr:y>
    </cdr:from>
    <cdr:to>
      <cdr:x>0.80712</cdr:x>
      <cdr:y>0.14501</cdr:y>
    </cdr:to>
    <cdr:sp macro="" textlink="">
      <cdr:nvSpPr>
        <cdr:cNvPr id="2" name="Rectangle 1"/>
        <cdr:cNvSpPr/>
      </cdr:nvSpPr>
      <cdr:spPr>
        <a:xfrm xmlns:a="http://schemas.openxmlformats.org/drawingml/2006/main">
          <a:off x="2139455" y="856853"/>
          <a:ext cx="7813217" cy="49244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Overflow="overflow" horzOverflow="overflow" vert="horz" wrap="square" lIns="0" tIns="0" rIns="0" bIns="0" numCol="1" spcCol="38100" rtlCol="0" anchor="ctr">
          <a:spAutoFit/>
        </a:bodyPr>
        <a:lstStyle xmlns:a="http://schemas.openxmlformats.org/drawingml/2006/main"/>
        <a:p xmlns:a="http://schemas.openxmlformats.org/drawingml/2006/main">
          <a:r>
            <a:rPr lang="en-US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additional public expenditure of c.3% national income per annum by end-decade</a:t>
          </a:r>
        </a:p>
        <a:p xmlns:a="http://schemas.openxmlformats.org/drawingml/2006/main">
          <a:endParaRPr lang="en-US" sz="1600" dirty="0">
            <a:solidFill>
              <a:srgbClr val="FF0000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drawings/drawing14.xml><?xml version="1.0" encoding="utf-8"?>
<c:userShapes xmlns:c="http://schemas.openxmlformats.org/drawingml/2006/chart">
  <cdr:relSizeAnchor xmlns:cdr="http://schemas.openxmlformats.org/drawingml/2006/chartDrawing">
    <cdr:from>
      <cdr:x>0.71426</cdr:x>
      <cdr:y>0.05792</cdr:y>
    </cdr:from>
    <cdr:to>
      <cdr:x>0.97807</cdr:x>
      <cdr:y>0.92429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688444" y="553819"/>
          <a:ext cx="2839698" cy="8283768"/>
        </a:xfrm>
        <a:prstGeom xmlns:a="http://schemas.openxmlformats.org/drawingml/2006/main" prst="rect">
          <a:avLst/>
        </a:prstGeom>
        <a:solidFill xmlns:a="http://schemas.openxmlformats.org/drawingml/2006/main">
          <a:srgbClr val="00A685">
            <a:alpha val="15000"/>
          </a:srgbClr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IE" sz="1100"/>
        </a:p>
      </cdr:txBody>
    </cdr:sp>
  </cdr:relSizeAnchor>
  <cdr:relSizeAnchor xmlns:cdr="http://schemas.openxmlformats.org/drawingml/2006/chartDrawing">
    <cdr:from>
      <cdr:x>0.7559</cdr:x>
      <cdr:y>0.11391</cdr:y>
    </cdr:from>
    <cdr:to>
      <cdr:x>0.98424</cdr:x>
      <cdr:y>0.16918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7314255" y="1089124"/>
          <a:ext cx="2209534" cy="52849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IE" sz="1800" b="1" dirty="0">
              <a:solidFill>
                <a:srgbClr val="004D45"/>
              </a:solidFill>
            </a:rPr>
            <a:t>legislative basis</a:t>
          </a:r>
        </a:p>
      </cdr:txBody>
    </cdr:sp>
  </cdr:relSizeAnchor>
  <cdr:relSizeAnchor xmlns:cdr="http://schemas.openxmlformats.org/drawingml/2006/chartDrawing">
    <cdr:from>
      <cdr:x>0.25025</cdr:x>
      <cdr:y>0.10328</cdr:y>
    </cdr:from>
    <cdr:to>
      <cdr:x>0.52553</cdr:x>
      <cdr:y>0.1632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2421523" y="987524"/>
          <a:ext cx="2663677" cy="57294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IE" sz="1800" b="1" dirty="0">
              <a:solidFill>
                <a:srgbClr val="004D45"/>
              </a:solidFill>
            </a:rPr>
            <a:t>implemented</a:t>
          </a:r>
        </a:p>
      </cdr:txBody>
    </cdr:sp>
  </cdr:relSizeAnchor>
</c:userShapes>
</file>

<file path=ppt/drawings/drawing15.xml><?xml version="1.0" encoding="utf-8"?>
<c:userShapes xmlns:c="http://schemas.openxmlformats.org/drawingml/2006/chart">
  <cdr:relSizeAnchor xmlns:cdr="http://schemas.openxmlformats.org/drawingml/2006/chartDrawing">
    <cdr:from>
      <cdr:x>0.10768</cdr:x>
      <cdr:y>0.02376</cdr:y>
    </cdr:from>
    <cdr:to>
      <cdr:x>0.50118</cdr:x>
      <cdr:y>0.06974</cdr:y>
    </cdr:to>
    <cdr:sp macro="" textlink="">
      <cdr:nvSpPr>
        <cdr:cNvPr id="2" name="Rectangle 1"/>
        <cdr:cNvSpPr/>
      </cdr:nvSpPr>
      <cdr:spPr>
        <a:xfrm xmlns:a="http://schemas.openxmlformats.org/drawingml/2006/main">
          <a:off x="1288802" y="222684"/>
          <a:ext cx="4709534" cy="43088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Overflow="overflow" horzOverflow="overflow" vert="horz" wrap="square" lIns="0" tIns="0" rIns="0" bIns="0" numCol="1" spcCol="38100" rtlCol="0" anchor="ctr">
          <a:spAutoFit/>
        </a:bodyPr>
        <a:lstStyle xmlns:a="http://schemas.openxmlformats.org/drawingml/2006/main"/>
        <a:p xmlns:a="http://schemas.openxmlformats.org/drawingml/2006/main">
          <a:r>
            <a:rPr lang="en-US" sz="2800" dirty="0">
              <a:solidFill>
                <a:srgbClr val="004D45"/>
              </a:solidFill>
            </a:rPr>
            <a:t>CO2 emissions </a:t>
          </a:r>
          <a:r>
            <a:rPr lang="en-US" sz="2800" dirty="0" err="1">
              <a:solidFill>
                <a:srgbClr val="004D45"/>
              </a:solidFill>
            </a:rPr>
            <a:t>Kt</a:t>
          </a:r>
          <a:endParaRPr lang="en-US" sz="2800" dirty="0">
            <a:solidFill>
              <a:srgbClr val="004D45"/>
            </a:solidFill>
          </a:endParaRPr>
        </a:p>
      </cdr:txBody>
    </cdr:sp>
  </cdr:relSizeAnchor>
</c:userShapes>
</file>

<file path=ppt/drawings/drawing16.xml><?xml version="1.0" encoding="utf-8"?>
<c:userShapes xmlns:c="http://schemas.openxmlformats.org/drawingml/2006/chart">
  <cdr:relSizeAnchor xmlns:cdr="http://schemas.openxmlformats.org/drawingml/2006/chartDrawing">
    <cdr:from>
      <cdr:x>0.45138</cdr:x>
      <cdr:y>0.65424</cdr:y>
    </cdr:from>
    <cdr:to>
      <cdr:x>0.95668</cdr:x>
      <cdr:y>0.75948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686300" y="5994803"/>
          <a:ext cx="5246240" cy="96436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Overflow="clip" horzOverflow="overflow" vert="horz" wrap="square" lIns="50800" tIns="50800" rIns="50800" bIns="50800" numCol="1" spcCol="38100" rtlCol="0" anchor="ctr">
          <a:spAutoFit/>
        </a:bodyPr>
        <a:lstStyle xmlns:a="http://schemas.openxmlformats.org/drawingml/2006/main"/>
        <a:p xmlns:a="http://schemas.openxmlformats.org/drawingml/2006/main">
          <a:pPr marL="0" marR="0" indent="0" algn="ctr" defTabSz="8255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kumimoji="0" lang="en-IE" sz="2800" b="0" i="0" u="none" strike="noStrike" cap="none" spc="0" normalizeH="0" baseline="0" dirty="0">
              <a:ln>
                <a:noFill/>
              </a:ln>
              <a:solidFill>
                <a:srgbClr val="FF0000"/>
              </a:solidFill>
              <a:effectLst/>
              <a:uFillTx/>
              <a:latin typeface="Open Sans"/>
              <a:ea typeface="Open Sans"/>
              <a:cs typeface="Open Sans"/>
              <a:sym typeface="Open Sans"/>
            </a:rPr>
            <a:t>Probably more ‘</a:t>
          </a:r>
          <a:r>
            <a:rPr kumimoji="0" lang="en-IE" sz="2800" b="0" i="0" u="none" strike="noStrike" cap="none" spc="0" normalizeH="0" baseline="0" dirty="0" err="1">
              <a:ln>
                <a:noFill/>
              </a:ln>
              <a:solidFill>
                <a:srgbClr val="FF0000"/>
              </a:solidFill>
              <a:effectLst/>
              <a:uFillTx/>
              <a:latin typeface="Open Sans"/>
              <a:ea typeface="Open Sans"/>
              <a:cs typeface="Open Sans"/>
              <a:sym typeface="Open Sans"/>
            </a:rPr>
            <a:t>slo-balisation</a:t>
          </a:r>
          <a:r>
            <a:rPr kumimoji="0" lang="en-IE" sz="2800" b="0" i="0" u="none" strike="noStrike" cap="none" spc="0" normalizeH="0" baseline="0" dirty="0">
              <a:ln>
                <a:noFill/>
              </a:ln>
              <a:solidFill>
                <a:srgbClr val="FF0000"/>
              </a:solidFill>
              <a:effectLst/>
              <a:uFillTx/>
              <a:latin typeface="Open Sans"/>
              <a:ea typeface="Open Sans"/>
              <a:cs typeface="Open Sans"/>
              <a:sym typeface="Open Sans"/>
            </a:rPr>
            <a:t>’ than outright</a:t>
          </a:r>
          <a:r>
            <a:rPr kumimoji="0" lang="en-IE" sz="2800" b="0" i="0" u="none" strike="noStrike" cap="none" spc="0" normalizeH="0" dirty="0">
              <a:ln>
                <a:noFill/>
              </a:ln>
              <a:solidFill>
                <a:srgbClr val="FF0000"/>
              </a:solidFill>
              <a:effectLst/>
              <a:uFillTx/>
              <a:latin typeface="Open Sans"/>
              <a:ea typeface="Open Sans"/>
              <a:cs typeface="Open Sans"/>
              <a:sym typeface="Open Sans"/>
            </a:rPr>
            <a:t> de-globalisation</a:t>
          </a:r>
          <a:endParaRPr kumimoji="0" lang="en-IE" sz="2800" b="0" i="0" u="none" strike="noStrike" cap="none" spc="0" normalizeH="0" baseline="0" dirty="0">
            <a:ln>
              <a:noFill/>
            </a:ln>
            <a:solidFill>
              <a:srgbClr val="FF0000"/>
            </a:solidFill>
            <a:effectLst/>
            <a:uFillTx/>
            <a:latin typeface="Open Sans"/>
            <a:ea typeface="Open Sans"/>
            <a:cs typeface="Open Sans"/>
            <a:sym typeface="Open Sans"/>
          </a:endParaRPr>
        </a:p>
      </cdr:txBody>
    </cdr:sp>
  </cdr:relSizeAnchor>
  <cdr:relSizeAnchor xmlns:cdr="http://schemas.openxmlformats.org/drawingml/2006/chartDrawing">
    <cdr:from>
      <cdr:x>0.70311</cdr:x>
      <cdr:y>0.13098</cdr:y>
    </cdr:from>
    <cdr:to>
      <cdr:x>0.96733</cdr:x>
      <cdr:y>0.30353</cdr:y>
    </cdr:to>
    <cdr:sp macro="" textlink="">
      <cdr:nvSpPr>
        <cdr:cNvPr id="3" name="Rectangle 2"/>
        <cdr:cNvSpPr/>
      </cdr:nvSpPr>
      <cdr:spPr>
        <a:xfrm xmlns:a="http://schemas.openxmlformats.org/drawingml/2006/main">
          <a:off x="7299895" y="1200137"/>
          <a:ext cx="2743200" cy="158115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solidFill>
            <a:srgbClr val="FF0000"/>
          </a:solidFill>
          <a:prstDash val="dash"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Overflow="overflow" horzOverflow="overflow" vert="horz" wrap="square" lIns="0" tIns="0" rIns="0" bIns="0" numCol="1" spcCol="38100" rtlCol="0" anchor="ctr">
          <a:spAutoFit/>
        </a:bodyPr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0050" cy="496888"/>
          </a:xfrm>
          <a:prstGeom prst="rect">
            <a:avLst/>
          </a:prstGeom>
        </p:spPr>
        <p:txBody>
          <a:bodyPr vert="horz" lIns="91381" tIns="45690" rIns="91381" bIns="4569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1750" y="0"/>
            <a:ext cx="2940050" cy="496888"/>
          </a:xfrm>
          <a:prstGeom prst="rect">
            <a:avLst/>
          </a:prstGeom>
        </p:spPr>
        <p:txBody>
          <a:bodyPr vert="horz" lIns="91381" tIns="45690" rIns="91381" bIns="45690" rtlCol="0"/>
          <a:lstStyle>
            <a:lvl1pPr algn="r">
              <a:defRPr sz="1200"/>
            </a:lvl1pPr>
          </a:lstStyle>
          <a:p>
            <a:fld id="{C4EFA516-B269-4F17-8D40-CA86A8414F48}" type="datetimeFigureOut">
              <a:rPr lang="en-IE" smtClean="0"/>
              <a:t>20/06/2023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4"/>
            <a:ext cx="2940050" cy="496888"/>
          </a:xfrm>
          <a:prstGeom prst="rect">
            <a:avLst/>
          </a:prstGeom>
        </p:spPr>
        <p:txBody>
          <a:bodyPr vert="horz" lIns="91381" tIns="45690" rIns="91381" bIns="4569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1750" y="9429754"/>
            <a:ext cx="2940050" cy="496888"/>
          </a:xfrm>
          <a:prstGeom prst="rect">
            <a:avLst/>
          </a:prstGeom>
        </p:spPr>
        <p:txBody>
          <a:bodyPr vert="horz" lIns="91381" tIns="45690" rIns="91381" bIns="45690" rtlCol="0" anchor="b"/>
          <a:lstStyle>
            <a:lvl1pPr algn="r">
              <a:defRPr sz="1200"/>
            </a:lvl1pPr>
          </a:lstStyle>
          <a:p>
            <a:fld id="{888E24AE-6DC6-42DA-AB94-B0130E33EEB0}" type="slidenum">
              <a:rPr lang="en-IE" smtClean="0"/>
              <a:t>‹N°›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934666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5" y="0"/>
            <a:ext cx="2939468" cy="498056"/>
          </a:xfrm>
          <a:prstGeom prst="rect">
            <a:avLst/>
          </a:prstGeom>
        </p:spPr>
        <p:txBody>
          <a:bodyPr vert="horz" lIns="91366" tIns="45683" rIns="91366" bIns="45683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2355" y="0"/>
            <a:ext cx="2939468" cy="498056"/>
          </a:xfrm>
          <a:prstGeom prst="rect">
            <a:avLst/>
          </a:prstGeom>
        </p:spPr>
        <p:txBody>
          <a:bodyPr vert="horz" lIns="91366" tIns="45683" rIns="91366" bIns="45683" rtlCol="0"/>
          <a:lstStyle>
            <a:lvl1pPr algn="r">
              <a:defRPr sz="1200"/>
            </a:lvl1pPr>
          </a:lstStyle>
          <a:p>
            <a:fld id="{59CD33A1-84E3-4343-95E2-643F2AC81FB5}" type="datetimeFigureOut">
              <a:rPr lang="en-IE" smtClean="0"/>
              <a:t>20/06/2023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14338" y="1241425"/>
            <a:ext cx="5954712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66" tIns="45683" rIns="91366" bIns="45683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8339" y="4777199"/>
            <a:ext cx="5426710" cy="3908613"/>
          </a:xfrm>
          <a:prstGeom prst="rect">
            <a:avLst/>
          </a:prstGeom>
        </p:spPr>
        <p:txBody>
          <a:bodyPr vert="horz" lIns="91366" tIns="45683" rIns="91366" bIns="4568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5" y="9428589"/>
            <a:ext cx="2939468" cy="498055"/>
          </a:xfrm>
          <a:prstGeom prst="rect">
            <a:avLst/>
          </a:prstGeom>
        </p:spPr>
        <p:txBody>
          <a:bodyPr vert="horz" lIns="91366" tIns="45683" rIns="91366" bIns="45683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2355" y="9428589"/>
            <a:ext cx="2939468" cy="498055"/>
          </a:xfrm>
          <a:prstGeom prst="rect">
            <a:avLst/>
          </a:prstGeom>
        </p:spPr>
        <p:txBody>
          <a:bodyPr vert="horz" lIns="91366" tIns="45683" rIns="91366" bIns="45683" rtlCol="0" anchor="b"/>
          <a:lstStyle>
            <a:lvl1pPr algn="r">
              <a:defRPr sz="1200"/>
            </a:lvl1pPr>
          </a:lstStyle>
          <a:p>
            <a:fld id="{2DAAAAE4-0771-4A6A-B3BC-60883FA047DA}" type="slidenum">
              <a:rPr lang="en-IE" smtClean="0"/>
              <a:t>‹N°›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228908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 /><Relationship Id="rId1" Type="http://schemas.openxmlformats.org/officeDocument/2006/relationships/notesMaster" Target="../notesMasters/notesMaster1.xml" 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 /><Relationship Id="rId1" Type="http://schemas.openxmlformats.org/officeDocument/2006/relationships/notesMaster" Target="../notesMasters/notesMaster1.xml" 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 /><Relationship Id="rId1" Type="http://schemas.openxmlformats.org/officeDocument/2006/relationships/notesMaster" Target="../notesMasters/notesMaster1.xml" 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 /><Relationship Id="rId1" Type="http://schemas.openxmlformats.org/officeDocument/2006/relationships/notesMaster" Target="../notesMasters/notesMaster1.xml" 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 /><Relationship Id="rId1" Type="http://schemas.openxmlformats.org/officeDocument/2006/relationships/notesMaster" Target="../notesMasters/notesMaster1.xml" 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 /><Relationship Id="rId1" Type="http://schemas.openxmlformats.org/officeDocument/2006/relationships/notesMaster" Target="../notesMasters/notesMaster1.xml" 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 /><Relationship Id="rId1" Type="http://schemas.openxmlformats.org/officeDocument/2006/relationships/notesMaster" Target="../notesMasters/notesMaster1.xml" 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 /><Relationship Id="rId1" Type="http://schemas.openxmlformats.org/officeDocument/2006/relationships/notesMaster" Target="../notesMasters/notesMaster1.xml" 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 /><Relationship Id="rId1" Type="http://schemas.openxmlformats.org/officeDocument/2006/relationships/notesMaster" Target="../notesMasters/notesMaster1.xml" 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AAAAE4-0771-4A6A-B3BC-60883FA047DA}" type="slidenum">
              <a:rPr lang="en-IE" smtClean="0"/>
              <a:t>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089283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AAAAE4-0771-4A6A-B3BC-60883FA047DA}" type="slidenum">
              <a:rPr lang="en-IE" smtClean="0"/>
              <a:t>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939044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AAAAE4-0771-4A6A-B3BC-60883FA047DA}" type="slidenum">
              <a:rPr lang="en-IE" smtClean="0"/>
              <a:t>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159338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2186445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7201146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6811004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5762663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8640120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AAAAE4-0771-4A6A-B3BC-60883FA047DA}" type="slidenum">
              <a:rPr lang="en-IE" smtClean="0"/>
              <a:t>9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565142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AAAAE4-0771-4A6A-B3BC-60883FA047DA}" type="slidenum">
              <a:rPr lang="en-IE" smtClean="0"/>
              <a:t>10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843659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AAAAE4-0771-4A6A-B3BC-60883FA047DA}" type="slidenum">
              <a:rPr lang="en-IE" smtClean="0"/>
              <a:t>11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333180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024741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AAAAE4-0771-4A6A-B3BC-60883FA047DA}" type="slidenum">
              <a:rPr lang="en-IE" smtClean="0"/>
              <a:t>13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848970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AAAAE4-0771-4A6A-B3BC-60883FA047DA}" type="slidenum">
              <a:rPr lang="en-IE" smtClean="0"/>
              <a:t>14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864038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7797116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5709505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845" indent="-342845">
              <a:buFont typeface="Arial" panose="020B0604020202020204" pitchFamily="34" charset="0"/>
              <a:buChar char="•"/>
            </a:pP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09079" y="9283831"/>
            <a:ext cx="2914015" cy="490409"/>
          </a:xfrm>
          <a:prstGeom prst="rect">
            <a:avLst/>
          </a:prstGeom>
        </p:spPr>
        <p:txBody>
          <a:bodyPr/>
          <a:lstStyle/>
          <a:p>
            <a:fld id="{2DAAAAE4-0771-4A6A-B3BC-60883FA047DA}" type="slidenum">
              <a:rPr lang="en-IE" smtClean="0"/>
              <a:t>17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657529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9936276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AAAAE4-0771-4A6A-B3BC-60883FA047DA}" type="slidenum">
              <a:rPr lang="en-IE" smtClean="0"/>
              <a:t>19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2371953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39456710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AAAAE4-0771-4A6A-B3BC-60883FA047DA}" type="slidenum">
              <a:rPr lang="en-IE" smtClean="0"/>
              <a:t>21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21124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Relationship Id="rId4" Type="http://schemas.openxmlformats.org/officeDocument/2006/relationships/image" Target="../media/image4.png" 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5.png" /><Relationship Id="rId1" Type="http://schemas.openxmlformats.org/officeDocument/2006/relationships/slideMaster" Target="../slideMasters/slideMaster1.xml" /><Relationship Id="rId4" Type="http://schemas.openxmlformats.org/officeDocument/2006/relationships/image" Target="../media/image1.png" 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Relationship Id="rId4" Type="http://schemas.openxmlformats.org/officeDocument/2006/relationships/image" Target="../media/image1.png" 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5.png" /><Relationship Id="rId1" Type="http://schemas.openxmlformats.org/officeDocument/2006/relationships/slideMaster" Target="../slideMasters/slideMaster1.xml" /><Relationship Id="rId4" Type="http://schemas.openxmlformats.org/officeDocument/2006/relationships/image" Target="../media/image1.png" 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Relationship Id="rId4" Type="http://schemas.openxmlformats.org/officeDocument/2006/relationships/image" Target="../media/image1.png" 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5.png" /><Relationship Id="rId1" Type="http://schemas.openxmlformats.org/officeDocument/2006/relationships/slideMaster" Target="../slideMasters/slideMaster1.xml" /><Relationship Id="rId5" Type="http://schemas.openxmlformats.org/officeDocument/2006/relationships/image" Target="../media/image8.png" /><Relationship Id="rId4" Type="http://schemas.openxmlformats.org/officeDocument/2006/relationships/image" Target="../media/image7.emf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&amp; Subtitle - Whit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3600" y="8089900"/>
            <a:ext cx="20980400" cy="56261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236200"/>
            <a:ext cx="13004800" cy="3479800"/>
          </a:xfrm>
          <a:prstGeom prst="rect">
            <a:avLst/>
          </a:prstGeom>
        </p:spPr>
      </p:pic>
      <p:sp>
        <p:nvSpPr>
          <p:cNvPr id="3" name="Title Text"/>
          <p:cNvSpPr txBox="1">
            <a:spLocks noGrp="1"/>
          </p:cNvSpPr>
          <p:nvPr>
            <p:ph type="title"/>
          </p:nvPr>
        </p:nvSpPr>
        <p:spPr>
          <a:xfrm>
            <a:off x="3708970" y="3814011"/>
            <a:ext cx="18897030" cy="523914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16000" b="0" i="0" cap="none" spc="-272">
                <a:solidFill>
                  <a:srgbClr val="004D44"/>
                </a:solidFill>
                <a:latin typeface="+mn-lt"/>
                <a:ea typeface="Calibri Light" charset="0"/>
                <a:cs typeface="Calibri Light" charset="0"/>
                <a:sym typeface="Open Sans Light"/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708970" y="9482323"/>
            <a:ext cx="18897030" cy="3006800"/>
          </a:xfrm>
          <a:prstGeom prst="rect">
            <a:avLst/>
          </a:prstGeom>
        </p:spPr>
        <p:txBody>
          <a:bodyPr/>
          <a:lstStyle>
            <a:lvl1pPr algn="l">
              <a:lnSpc>
                <a:spcPct val="120000"/>
              </a:lnSpc>
              <a:buClr>
                <a:srgbClr val="A39161"/>
              </a:buClr>
              <a:defRPr sz="3200" b="0" i="0" spc="0">
                <a:solidFill>
                  <a:srgbClr val="A39161"/>
                </a:solidFill>
                <a:latin typeface="+mn-lt"/>
                <a:ea typeface="Calibri Light" charset="0"/>
                <a:cs typeface="Calibri Light" charset="0"/>
              </a:defRPr>
            </a:lvl1pPr>
            <a:lvl2pPr indent="0" algn="l">
              <a:lnSpc>
                <a:spcPct val="120000"/>
              </a:lnSpc>
              <a:buClr>
                <a:srgbClr val="A39161"/>
              </a:buClr>
              <a:defRPr sz="3200" b="0" spc="0">
                <a:solidFill>
                  <a:srgbClr val="A39161"/>
                </a:solidFill>
                <a:latin typeface="+mn-lt"/>
                <a:ea typeface="Calibri" charset="0"/>
                <a:cs typeface="Calibri" charset="0"/>
                <a:sym typeface="Georgia"/>
              </a:defRPr>
            </a:lvl2pPr>
            <a:lvl3pPr algn="l">
              <a:lnSpc>
                <a:spcPct val="120000"/>
              </a:lnSpc>
              <a:buClr>
                <a:srgbClr val="A39161"/>
              </a:buClr>
              <a:defRPr sz="2400" b="0" i="1" spc="0">
                <a:solidFill>
                  <a:srgbClr val="A39161"/>
                </a:solidFill>
                <a:latin typeface="+mn-lt"/>
                <a:ea typeface="Calibri Light" charset="0"/>
                <a:cs typeface="Calibri Light" charset="0"/>
              </a:defRPr>
            </a:lvl3pPr>
            <a:lvl4pPr algn="l">
              <a:lnSpc>
                <a:spcPct val="120000"/>
              </a:lnSpc>
              <a:buClr>
                <a:srgbClr val="A39161"/>
              </a:buClr>
              <a:defRPr sz="2400" spc="0">
                <a:solidFill>
                  <a:srgbClr val="A39161"/>
                </a:solidFill>
                <a:latin typeface="+mn-lt"/>
                <a:ea typeface="Georgia"/>
                <a:cs typeface="Georgia"/>
                <a:sym typeface="Georgia"/>
              </a:defRPr>
            </a:lvl4pPr>
            <a:lvl5pPr algn="l">
              <a:lnSpc>
                <a:spcPct val="120000"/>
              </a:lnSpc>
              <a:buClr>
                <a:srgbClr val="A39161"/>
              </a:buClr>
              <a:defRPr sz="2400" b="0" i="1" spc="0">
                <a:solidFill>
                  <a:srgbClr val="A39161"/>
                </a:solidFill>
                <a:latin typeface="+mn-lt"/>
                <a:ea typeface="Calibri Light" charset="0"/>
                <a:cs typeface="Calibri Light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630" y="1062788"/>
            <a:ext cx="7652619" cy="309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482500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hapter Slide - Green">
    <p:bg>
      <p:bgPr>
        <a:gradFill>
          <a:gsLst>
            <a:gs pos="0">
              <a:srgbClr val="004039"/>
            </a:gs>
            <a:gs pos="100000">
              <a:srgbClr val="005A52"/>
            </a:gs>
          </a:gsLst>
          <a:lin ang="17054404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3600" y="8089900"/>
            <a:ext cx="20980400" cy="56261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236200"/>
            <a:ext cx="13004800" cy="3479800"/>
          </a:xfrm>
          <a:prstGeom prst="rect">
            <a:avLst/>
          </a:prstGeom>
        </p:spPr>
      </p:pic>
      <p:sp>
        <p:nvSpPr>
          <p:cNvPr id="13" name="Title Text"/>
          <p:cNvSpPr txBox="1">
            <a:spLocks noGrp="1"/>
          </p:cNvSpPr>
          <p:nvPr>
            <p:ph type="title"/>
          </p:nvPr>
        </p:nvSpPr>
        <p:spPr>
          <a:xfrm>
            <a:off x="5849708" y="4006515"/>
            <a:ext cx="16773590" cy="8145380"/>
          </a:xfrm>
          <a:prstGeom prst="rect">
            <a:avLst/>
          </a:prstGeom>
        </p:spPr>
        <p:txBody>
          <a:bodyPr anchor="t" anchorCtr="0"/>
          <a:lstStyle>
            <a:lvl1pPr algn="l">
              <a:lnSpc>
                <a:spcPct val="80000"/>
              </a:lnSpc>
              <a:defRPr sz="18000" b="0" i="0" cap="none" spc="-300">
                <a:solidFill>
                  <a:srgbClr val="FFFFFF"/>
                </a:solidFill>
                <a:latin typeface="+mn-lt"/>
                <a:ea typeface="Calibri Light" charset="0"/>
                <a:cs typeface="Calibri Light" charset="0"/>
                <a:sym typeface="Open Sans Light"/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5" t="18522" r="74814" b="19072"/>
          <a:stretch/>
        </p:blipFill>
        <p:spPr>
          <a:xfrm>
            <a:off x="21704968" y="950497"/>
            <a:ext cx="1474548" cy="2009274"/>
          </a:xfrm>
          <a:prstGeom prst="rect">
            <a:avLst/>
          </a:prstGeom>
        </p:spPr>
      </p:pic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5923850" y="1608755"/>
            <a:ext cx="15208950" cy="748365"/>
          </a:xfrm>
          <a:prstGeom prst="rect">
            <a:avLst/>
          </a:prstGeom>
        </p:spPr>
        <p:txBody>
          <a:bodyPr/>
          <a:lstStyle>
            <a:lvl1pPr algn="l">
              <a:defRPr sz="2800" b="0" i="0" spc="-10" baseline="0">
                <a:solidFill>
                  <a:schemeClr val="bg1"/>
                </a:solidFill>
                <a:latin typeface="+mn-lt"/>
                <a:ea typeface="Calibri Light" charset="0"/>
                <a:cs typeface="Calibri Light" charset="0"/>
              </a:defRPr>
            </a:lvl1pPr>
          </a:lstStyle>
          <a:p>
            <a:pPr marL="0" marR="0" lvl="0" indent="0" algn="l" defTabSz="8255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Running heading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1155700" y="2706371"/>
            <a:ext cx="3708400" cy="9140724"/>
          </a:xfrm>
          <a:prstGeom prst="rect">
            <a:avLst/>
          </a:prstGeom>
        </p:spPr>
        <p:txBody>
          <a:bodyPr anchor="t"/>
          <a:lstStyle>
            <a:lvl1pPr>
              <a:defRPr sz="41000">
                <a:solidFill>
                  <a:srgbClr val="A3916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1" name="Rialtas na hÉireann | Government of Ireland"/>
          <p:cNvSpPr txBox="1"/>
          <p:nvPr/>
        </p:nvSpPr>
        <p:spPr>
          <a:xfrm>
            <a:off x="5923850" y="12611805"/>
            <a:ext cx="4906792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1800">
                <a:solidFill>
                  <a:srgbClr val="929292"/>
                </a:solidFill>
              </a:defRPr>
            </a:lvl1pPr>
          </a:lstStyle>
          <a:p>
            <a:r>
              <a:rPr lang="en-GB" b="1" dirty="0">
                <a:solidFill>
                  <a:schemeClr val="bg1">
                    <a:alpha val="45000"/>
                  </a:schemeClr>
                </a:solidFill>
                <a:latin typeface="+mn-lt"/>
              </a:rPr>
              <a:t>An </a:t>
            </a:r>
            <a:r>
              <a:rPr lang="en-GB" b="1" dirty="0" err="1">
                <a:solidFill>
                  <a:schemeClr val="bg1">
                    <a:alpha val="45000"/>
                  </a:schemeClr>
                </a:solidFill>
                <a:latin typeface="+mn-lt"/>
              </a:rPr>
              <a:t>Roinn</a:t>
            </a:r>
            <a:r>
              <a:rPr lang="en-GB" b="1" dirty="0">
                <a:solidFill>
                  <a:schemeClr val="bg1">
                    <a:alpha val="45000"/>
                  </a:schemeClr>
                </a:solidFill>
                <a:latin typeface="+mn-lt"/>
              </a:rPr>
              <a:t> </a:t>
            </a:r>
            <a:r>
              <a:rPr lang="en-GB" b="1" dirty="0" err="1">
                <a:solidFill>
                  <a:schemeClr val="bg1">
                    <a:alpha val="45000"/>
                  </a:schemeClr>
                </a:solidFill>
                <a:latin typeface="+mn-lt"/>
              </a:rPr>
              <a:t>Airgeadais</a:t>
            </a:r>
            <a:r>
              <a:rPr lang="en-GB" b="1" dirty="0">
                <a:solidFill>
                  <a:schemeClr val="bg1">
                    <a:alpha val="45000"/>
                  </a:schemeClr>
                </a:solidFill>
                <a:latin typeface="+mn-lt"/>
              </a:rPr>
              <a:t> </a:t>
            </a:r>
            <a:r>
              <a:rPr lang="en-GB" dirty="0">
                <a:solidFill>
                  <a:schemeClr val="bg1">
                    <a:alpha val="45000"/>
                  </a:schemeClr>
                </a:solidFill>
                <a:latin typeface="+mn-lt"/>
              </a:rPr>
              <a:t>|</a:t>
            </a:r>
            <a:r>
              <a:rPr lang="en-GB" baseline="0" dirty="0">
                <a:solidFill>
                  <a:schemeClr val="bg1">
                    <a:alpha val="45000"/>
                  </a:schemeClr>
                </a:solidFill>
                <a:latin typeface="+mn-lt"/>
              </a:rPr>
              <a:t> </a:t>
            </a:r>
            <a:r>
              <a:rPr lang="en-GB" dirty="0">
                <a:solidFill>
                  <a:schemeClr val="bg1">
                    <a:alpha val="45000"/>
                  </a:schemeClr>
                </a:solidFill>
                <a:latin typeface="+mn-lt"/>
              </a:rPr>
              <a:t>Department of Finance</a:t>
            </a:r>
            <a:endParaRPr dirty="0">
              <a:solidFill>
                <a:schemeClr val="bg1">
                  <a:alpha val="4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052031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hapter Slide - Whi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3600" y="8089900"/>
            <a:ext cx="20980400" cy="56261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236200"/>
            <a:ext cx="13004800" cy="3479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5" t="18522" r="74814" b="19072"/>
          <a:stretch/>
        </p:blipFill>
        <p:spPr>
          <a:xfrm>
            <a:off x="21704968" y="950497"/>
            <a:ext cx="1474548" cy="2009274"/>
          </a:xfrm>
          <a:prstGeom prst="rect">
            <a:avLst/>
          </a:prstGeom>
        </p:spPr>
      </p:pic>
      <p:sp>
        <p:nvSpPr>
          <p:cNvPr id="13" name="Title Text"/>
          <p:cNvSpPr txBox="1">
            <a:spLocks noGrp="1"/>
          </p:cNvSpPr>
          <p:nvPr>
            <p:ph type="title"/>
          </p:nvPr>
        </p:nvSpPr>
        <p:spPr>
          <a:xfrm>
            <a:off x="5849708" y="4006515"/>
            <a:ext cx="16773590" cy="8145380"/>
          </a:xfrm>
          <a:prstGeom prst="rect">
            <a:avLst/>
          </a:prstGeom>
        </p:spPr>
        <p:txBody>
          <a:bodyPr anchor="t" anchorCtr="0"/>
          <a:lstStyle>
            <a:lvl1pPr algn="l">
              <a:lnSpc>
                <a:spcPct val="80000"/>
              </a:lnSpc>
              <a:defRPr sz="18000" b="0" i="0" cap="none" spc="-300">
                <a:solidFill>
                  <a:srgbClr val="004D44"/>
                </a:solidFill>
                <a:latin typeface="+mn-lt"/>
                <a:ea typeface="Calibri Light" charset="0"/>
                <a:cs typeface="Calibri Light" charset="0"/>
                <a:sym typeface="Open Sans Light"/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5923850" y="1608755"/>
            <a:ext cx="15208950" cy="748365"/>
          </a:xfrm>
          <a:prstGeom prst="rect">
            <a:avLst/>
          </a:prstGeom>
        </p:spPr>
        <p:txBody>
          <a:bodyPr/>
          <a:lstStyle>
            <a:lvl1pPr algn="l">
              <a:defRPr sz="2800" b="0" i="0" spc="-10" baseline="0">
                <a:solidFill>
                  <a:srgbClr val="004D44"/>
                </a:solidFill>
                <a:latin typeface="+mn-lt"/>
                <a:ea typeface="Calibri Light" charset="0"/>
                <a:cs typeface="Calibri Light" charset="0"/>
              </a:defRPr>
            </a:lvl1pPr>
          </a:lstStyle>
          <a:p>
            <a:pPr marL="0" marR="0" lvl="0" indent="0" algn="l" defTabSz="8255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Running heading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1155700" y="2706371"/>
            <a:ext cx="3708400" cy="9140724"/>
          </a:xfrm>
          <a:prstGeom prst="rect">
            <a:avLst/>
          </a:prstGeom>
        </p:spPr>
        <p:txBody>
          <a:bodyPr anchor="t"/>
          <a:lstStyle>
            <a:lvl1pPr>
              <a:defRPr sz="41000">
                <a:solidFill>
                  <a:srgbClr val="A3916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4" name="Rialtas na hÉireann | Government of Ireland"/>
          <p:cNvSpPr txBox="1"/>
          <p:nvPr/>
        </p:nvSpPr>
        <p:spPr>
          <a:xfrm>
            <a:off x="5923850" y="12611805"/>
            <a:ext cx="4906792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1800">
                <a:solidFill>
                  <a:srgbClr val="929292"/>
                </a:solidFill>
              </a:defRPr>
            </a:lvl1pPr>
          </a:lstStyle>
          <a:p>
            <a:r>
              <a:rPr lang="en-GB" b="1" dirty="0">
                <a:latin typeface="+mn-lt"/>
              </a:rPr>
              <a:t>An </a:t>
            </a:r>
            <a:r>
              <a:rPr lang="en-GB" b="1" dirty="0" err="1">
                <a:latin typeface="+mn-lt"/>
              </a:rPr>
              <a:t>Roinn</a:t>
            </a:r>
            <a:r>
              <a:rPr lang="en-GB" b="1" dirty="0">
                <a:latin typeface="+mn-lt"/>
              </a:rPr>
              <a:t> </a:t>
            </a:r>
            <a:r>
              <a:rPr lang="en-GB" b="1" dirty="0" err="1">
                <a:latin typeface="+mn-lt"/>
              </a:rPr>
              <a:t>Airgeadais</a:t>
            </a:r>
            <a:r>
              <a:rPr lang="en-GB" b="1" dirty="0">
                <a:latin typeface="+mn-lt"/>
              </a:rPr>
              <a:t> </a:t>
            </a:r>
            <a:r>
              <a:rPr lang="en-GB" dirty="0">
                <a:latin typeface="+mn-lt"/>
              </a:rPr>
              <a:t>|</a:t>
            </a:r>
            <a:r>
              <a:rPr lang="en-GB" baseline="0" dirty="0">
                <a:latin typeface="+mn-lt"/>
              </a:rPr>
              <a:t> </a:t>
            </a:r>
            <a:r>
              <a:rPr lang="en-GB" dirty="0">
                <a:latin typeface="+mn-lt"/>
              </a:rPr>
              <a:t>Department of Finance</a:t>
            </a:r>
            <a:endParaRPr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42906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(with Harp) - Green">
    <p:bg>
      <p:bgPr>
        <a:gradFill>
          <a:gsLst>
            <a:gs pos="0">
              <a:srgbClr val="004039"/>
            </a:gs>
            <a:gs pos="100000">
              <a:srgbClr val="005A52"/>
            </a:gs>
          </a:gsLst>
          <a:lin ang="17054404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3600" y="8089900"/>
            <a:ext cx="20980400" cy="56261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236200"/>
            <a:ext cx="13004800" cy="3479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5" t="18522" r="74814" b="19072"/>
          <a:stretch/>
        </p:blipFill>
        <p:spPr>
          <a:xfrm>
            <a:off x="21704968" y="950497"/>
            <a:ext cx="1474548" cy="2009274"/>
          </a:xfrm>
          <a:prstGeom prst="rect">
            <a:avLst/>
          </a:prstGeom>
        </p:spPr>
      </p:pic>
      <p:sp>
        <p:nvSpPr>
          <p:cNvPr id="9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441451" y="3556000"/>
            <a:ext cx="19770224" cy="8752305"/>
          </a:xfrm>
          <a:prstGeom prst="rect">
            <a:avLst/>
          </a:prstGeom>
        </p:spPr>
        <p:txBody>
          <a:bodyPr numCol="1" spcCol="1039079">
            <a:normAutofit/>
          </a:bodyPr>
          <a:lstStyle>
            <a:lvl1pPr algn="l">
              <a:defRPr sz="18000" b="0" i="0" spc="-85">
                <a:solidFill>
                  <a:schemeClr val="bg1"/>
                </a:solidFill>
                <a:latin typeface="+mn-lt"/>
                <a:ea typeface="Calibri" charset="0"/>
                <a:cs typeface="Calibri" charset="0"/>
              </a:defRPr>
            </a:lvl1pPr>
            <a:lvl2pPr marL="0" indent="0" algn="l">
              <a:buClr>
                <a:schemeClr val="accent2">
                  <a:lumMod val="50000"/>
                </a:schemeClr>
              </a:buClr>
              <a:buFont typeface="Arial" charset="0"/>
              <a:buNone/>
              <a:defRPr sz="4400" b="0" i="0" spc="-85">
                <a:solidFill>
                  <a:srgbClr val="5E5E5E"/>
                </a:solidFill>
                <a:latin typeface="+mn-lt"/>
                <a:ea typeface="Calibri Light" charset="0"/>
                <a:cs typeface="Calibri Light" charset="0"/>
              </a:defRPr>
            </a:lvl2pPr>
            <a:lvl3pPr marL="1219200" indent="-609600" algn="l">
              <a:buClr>
                <a:schemeClr val="accent4">
                  <a:hueOff val="-1081314"/>
                  <a:satOff val="4338"/>
                  <a:lumOff val="-8931"/>
                </a:schemeClr>
              </a:buClr>
              <a:buSzPct val="100000"/>
              <a:buChar char="—"/>
              <a:defRPr sz="4400" b="0" i="1">
                <a:solidFill>
                  <a:srgbClr val="5E5E5E"/>
                </a:solidFill>
                <a:latin typeface="+mn-lt"/>
                <a:ea typeface="Calibri Light" charset="0"/>
                <a:cs typeface="Calibri Light" charset="0"/>
              </a:defRPr>
            </a:lvl3pPr>
            <a:lvl4pPr marL="1828800" indent="-609600" algn="l">
              <a:buClr>
                <a:srgbClr val="83BE41"/>
              </a:buClr>
              <a:buSzPct val="100000"/>
              <a:buFont typeface=".AppleSystemUIFont" charset="-120"/>
              <a:buChar char="—"/>
              <a:defRPr sz="4400" b="0" i="0">
                <a:solidFill>
                  <a:srgbClr val="5E5E5E"/>
                </a:solidFill>
                <a:latin typeface="+mn-lt"/>
                <a:ea typeface="Calibri Light" charset="0"/>
                <a:cs typeface="Calibri Light" charset="0"/>
              </a:defRPr>
            </a:lvl4pPr>
            <a:lvl5pPr marL="2413000" indent="-609600" algn="l">
              <a:buClr>
                <a:srgbClr val="929292"/>
              </a:buClr>
              <a:buSzPct val="100000"/>
              <a:buChar char="–"/>
              <a:defRPr sz="4400" b="0" i="1">
                <a:solidFill>
                  <a:srgbClr val="5E5E5E"/>
                </a:solidFill>
                <a:latin typeface="+mn-lt"/>
                <a:ea typeface="Calibri Light" charset="0"/>
                <a:cs typeface="Calibri Light" charset="0"/>
              </a:defRPr>
            </a:lvl5pPr>
          </a:lstStyle>
          <a:p>
            <a:r>
              <a:rPr lang="en-US" dirty="0"/>
              <a:t>Title Text</a:t>
            </a:r>
            <a:endParaRPr lang="en-US" sz="4800" spc="0" dirty="0">
              <a:latin typeface="+mn-lt"/>
            </a:endParaRPr>
          </a:p>
        </p:txBody>
      </p:sp>
      <p:sp>
        <p:nvSpPr>
          <p:cNvPr id="10" name="Rialtas na hÉireann | Government of Ireland"/>
          <p:cNvSpPr txBox="1"/>
          <p:nvPr/>
        </p:nvSpPr>
        <p:spPr>
          <a:xfrm>
            <a:off x="1441447" y="12611805"/>
            <a:ext cx="5317161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1800">
                <a:solidFill>
                  <a:srgbClr val="929292"/>
                </a:solidFill>
              </a:defRPr>
            </a:lvl1pPr>
          </a:lstStyle>
          <a:p>
            <a:fld id="{93D0CC9E-ED4E-524D-8BB9-8829151DFDE7}" type="slidenum">
              <a:rPr lang="uk-UA" b="1" smtClean="0">
                <a:solidFill>
                  <a:schemeClr val="bg1">
                    <a:alpha val="45000"/>
                  </a:schemeClr>
                </a:solidFill>
                <a:latin typeface="+mn-lt"/>
              </a:rPr>
              <a:pPr/>
              <a:t>‹N°›</a:t>
            </a:fld>
            <a:r>
              <a:rPr lang="en-GB" b="1" dirty="0">
                <a:solidFill>
                  <a:schemeClr val="bg1">
                    <a:alpha val="45000"/>
                  </a:schemeClr>
                </a:solidFill>
                <a:latin typeface="+mn-lt"/>
              </a:rPr>
              <a:t>  An </a:t>
            </a:r>
            <a:r>
              <a:rPr lang="en-GB" b="1" dirty="0" err="1">
                <a:solidFill>
                  <a:schemeClr val="bg1">
                    <a:alpha val="45000"/>
                  </a:schemeClr>
                </a:solidFill>
                <a:latin typeface="+mn-lt"/>
              </a:rPr>
              <a:t>Roinn</a:t>
            </a:r>
            <a:r>
              <a:rPr lang="en-GB" b="1" dirty="0">
                <a:solidFill>
                  <a:schemeClr val="bg1">
                    <a:alpha val="45000"/>
                  </a:schemeClr>
                </a:solidFill>
                <a:latin typeface="+mn-lt"/>
              </a:rPr>
              <a:t> </a:t>
            </a:r>
            <a:r>
              <a:rPr lang="en-GB" b="1" dirty="0" err="1">
                <a:solidFill>
                  <a:schemeClr val="bg1">
                    <a:alpha val="45000"/>
                  </a:schemeClr>
                </a:solidFill>
                <a:latin typeface="+mn-lt"/>
              </a:rPr>
              <a:t>Airgeadais</a:t>
            </a:r>
            <a:r>
              <a:rPr lang="en-GB" b="1" dirty="0">
                <a:solidFill>
                  <a:schemeClr val="bg1">
                    <a:alpha val="45000"/>
                  </a:schemeClr>
                </a:solidFill>
                <a:latin typeface="+mn-lt"/>
              </a:rPr>
              <a:t> </a:t>
            </a:r>
            <a:r>
              <a:rPr lang="en-GB" dirty="0">
                <a:solidFill>
                  <a:schemeClr val="bg1">
                    <a:alpha val="45000"/>
                  </a:schemeClr>
                </a:solidFill>
                <a:latin typeface="+mn-lt"/>
              </a:rPr>
              <a:t>|</a:t>
            </a:r>
            <a:r>
              <a:rPr lang="en-GB" baseline="0" dirty="0">
                <a:solidFill>
                  <a:schemeClr val="bg1">
                    <a:alpha val="45000"/>
                  </a:schemeClr>
                </a:solidFill>
                <a:latin typeface="+mn-lt"/>
              </a:rPr>
              <a:t> </a:t>
            </a:r>
            <a:r>
              <a:rPr lang="en-GB" dirty="0">
                <a:solidFill>
                  <a:schemeClr val="bg1">
                    <a:alpha val="45000"/>
                  </a:schemeClr>
                </a:solidFill>
                <a:latin typeface="+mn-lt"/>
              </a:rPr>
              <a:t>Department of Finance</a:t>
            </a:r>
            <a:endParaRPr dirty="0">
              <a:solidFill>
                <a:schemeClr val="bg1">
                  <a:alpha val="4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30965574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(with Harp) - Whit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3600" y="8089900"/>
            <a:ext cx="20980400" cy="56261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236200"/>
            <a:ext cx="13004800" cy="3479800"/>
          </a:xfrm>
          <a:prstGeom prst="rect">
            <a:avLst/>
          </a:prstGeom>
        </p:spPr>
      </p:pic>
      <p:sp>
        <p:nvSpPr>
          <p:cNvPr id="43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441451" y="3556000"/>
            <a:ext cx="19770224" cy="8752305"/>
          </a:xfrm>
          <a:prstGeom prst="rect">
            <a:avLst/>
          </a:prstGeom>
        </p:spPr>
        <p:txBody>
          <a:bodyPr numCol="1" spcCol="1039079">
            <a:normAutofit/>
          </a:bodyPr>
          <a:lstStyle>
            <a:lvl1pPr algn="l">
              <a:defRPr sz="18000" b="0" i="0" spc="-85">
                <a:solidFill>
                  <a:srgbClr val="004D44"/>
                </a:solidFill>
                <a:latin typeface="+mn-lt"/>
                <a:ea typeface="Calibri" charset="0"/>
                <a:cs typeface="Calibri" charset="0"/>
              </a:defRPr>
            </a:lvl1pPr>
            <a:lvl2pPr marL="0" indent="0" algn="l">
              <a:buClr>
                <a:schemeClr val="accent2">
                  <a:lumMod val="50000"/>
                </a:schemeClr>
              </a:buClr>
              <a:buFont typeface="Arial" charset="0"/>
              <a:buNone/>
              <a:defRPr sz="4400" b="0" i="0" spc="-85">
                <a:solidFill>
                  <a:srgbClr val="5E5E5E"/>
                </a:solidFill>
                <a:latin typeface="+mn-lt"/>
                <a:ea typeface="Calibri Light" charset="0"/>
                <a:cs typeface="Calibri Light" charset="0"/>
              </a:defRPr>
            </a:lvl2pPr>
            <a:lvl3pPr marL="1219200" indent="-609600" algn="l">
              <a:buClr>
                <a:schemeClr val="accent4">
                  <a:hueOff val="-1081314"/>
                  <a:satOff val="4338"/>
                  <a:lumOff val="-8931"/>
                </a:schemeClr>
              </a:buClr>
              <a:buSzPct val="100000"/>
              <a:buChar char="—"/>
              <a:defRPr sz="4400" b="0" i="1">
                <a:solidFill>
                  <a:srgbClr val="5E5E5E"/>
                </a:solidFill>
                <a:latin typeface="+mn-lt"/>
                <a:ea typeface="Calibri Light" charset="0"/>
                <a:cs typeface="Calibri Light" charset="0"/>
              </a:defRPr>
            </a:lvl3pPr>
            <a:lvl4pPr marL="1828800" indent="-609600" algn="l">
              <a:buClr>
                <a:srgbClr val="83BE41"/>
              </a:buClr>
              <a:buSzPct val="100000"/>
              <a:buFont typeface=".AppleSystemUIFont" charset="-120"/>
              <a:buChar char="—"/>
              <a:defRPr sz="4400" b="0" i="0">
                <a:solidFill>
                  <a:srgbClr val="5E5E5E"/>
                </a:solidFill>
                <a:latin typeface="+mn-lt"/>
                <a:ea typeface="Calibri Light" charset="0"/>
                <a:cs typeface="Calibri Light" charset="0"/>
              </a:defRPr>
            </a:lvl4pPr>
            <a:lvl5pPr marL="2413000" indent="-609600" algn="l">
              <a:buClr>
                <a:srgbClr val="929292"/>
              </a:buClr>
              <a:buSzPct val="100000"/>
              <a:buChar char="–"/>
              <a:defRPr sz="4400" b="0" i="1">
                <a:solidFill>
                  <a:srgbClr val="5E5E5E"/>
                </a:solidFill>
                <a:latin typeface="+mn-lt"/>
                <a:ea typeface="Calibri Light" charset="0"/>
                <a:cs typeface="Calibri Light" charset="0"/>
              </a:defRPr>
            </a:lvl5pPr>
          </a:lstStyle>
          <a:p>
            <a:r>
              <a:rPr lang="en-US" dirty="0"/>
              <a:t>Title Text</a:t>
            </a:r>
            <a:endParaRPr lang="en-US" sz="4800" spc="0" dirty="0">
              <a:latin typeface="+mn-lt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5" t="18522" r="74814" b="19072"/>
          <a:stretch/>
        </p:blipFill>
        <p:spPr>
          <a:xfrm>
            <a:off x="21704968" y="950497"/>
            <a:ext cx="1474548" cy="2009274"/>
          </a:xfrm>
          <a:prstGeom prst="rect">
            <a:avLst/>
          </a:prstGeom>
        </p:spPr>
      </p:pic>
      <p:sp>
        <p:nvSpPr>
          <p:cNvPr id="10" name="Rialtas na hÉireann | Government of Ireland"/>
          <p:cNvSpPr txBox="1"/>
          <p:nvPr/>
        </p:nvSpPr>
        <p:spPr>
          <a:xfrm>
            <a:off x="1441447" y="12611805"/>
            <a:ext cx="5317161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1800">
                <a:solidFill>
                  <a:srgbClr val="929292"/>
                </a:solidFill>
              </a:defRPr>
            </a:lvl1pPr>
          </a:lstStyle>
          <a:p>
            <a:fld id="{93D0CC9E-ED4E-524D-8BB9-8829151DFDE7}" type="slidenum">
              <a:rPr lang="uk-UA" b="1" smtClean="0">
                <a:latin typeface="+mn-lt"/>
              </a:rPr>
              <a:pPr/>
              <a:t>‹N°›</a:t>
            </a:fld>
            <a:r>
              <a:rPr lang="en-GB" b="1" dirty="0">
                <a:latin typeface="+mn-lt"/>
              </a:rPr>
              <a:t>  An </a:t>
            </a:r>
            <a:r>
              <a:rPr lang="en-GB" b="1" dirty="0" err="1">
                <a:latin typeface="+mn-lt"/>
              </a:rPr>
              <a:t>Roinn</a:t>
            </a:r>
            <a:r>
              <a:rPr lang="en-GB" b="1" dirty="0">
                <a:latin typeface="+mn-lt"/>
              </a:rPr>
              <a:t> </a:t>
            </a:r>
            <a:r>
              <a:rPr lang="en-GB" b="1" dirty="0" err="1">
                <a:latin typeface="+mn-lt"/>
              </a:rPr>
              <a:t>Airgeadais</a:t>
            </a:r>
            <a:r>
              <a:rPr lang="en-GB" b="1">
                <a:latin typeface="+mn-lt"/>
              </a:rPr>
              <a:t> </a:t>
            </a:r>
            <a:r>
              <a:rPr lang="en-GB">
                <a:latin typeface="+mn-lt"/>
              </a:rPr>
              <a:t>|</a:t>
            </a:r>
            <a:r>
              <a:rPr lang="en-GB" baseline="0">
                <a:latin typeface="+mn-lt"/>
              </a:rPr>
              <a:t> </a:t>
            </a:r>
            <a:r>
              <a:rPr lang="en-GB" dirty="0">
                <a:latin typeface="+mn-lt"/>
              </a:rPr>
              <a:t>Department of Finance</a:t>
            </a:r>
            <a:endParaRPr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7244091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(with Harp)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441451" y="3556000"/>
            <a:ext cx="19770224" cy="8752305"/>
          </a:xfrm>
          <a:prstGeom prst="rect">
            <a:avLst/>
          </a:prstGeom>
        </p:spPr>
        <p:txBody>
          <a:bodyPr numCol="1" spcCol="1039079">
            <a:normAutofit/>
          </a:bodyPr>
          <a:lstStyle>
            <a:lvl1pPr algn="l">
              <a:defRPr sz="18000" b="0" i="0" spc="-85">
                <a:solidFill>
                  <a:srgbClr val="004D44"/>
                </a:solidFill>
                <a:latin typeface="+mn-lt"/>
                <a:ea typeface="Calibri" charset="0"/>
                <a:cs typeface="Calibri" charset="0"/>
              </a:defRPr>
            </a:lvl1pPr>
            <a:lvl2pPr marL="0" indent="0" algn="l">
              <a:buClr>
                <a:schemeClr val="accent2">
                  <a:lumMod val="50000"/>
                </a:schemeClr>
              </a:buClr>
              <a:buFont typeface="Arial" charset="0"/>
              <a:buNone/>
              <a:defRPr sz="4400" b="0" i="0" spc="-85">
                <a:solidFill>
                  <a:srgbClr val="5E5E5E"/>
                </a:solidFill>
                <a:latin typeface="+mn-lt"/>
                <a:ea typeface="Calibri Light" charset="0"/>
                <a:cs typeface="Calibri Light" charset="0"/>
              </a:defRPr>
            </a:lvl2pPr>
            <a:lvl3pPr marL="1219200" indent="-609600" algn="l">
              <a:buClr>
                <a:schemeClr val="accent4">
                  <a:hueOff val="-1081314"/>
                  <a:satOff val="4338"/>
                  <a:lumOff val="-8931"/>
                </a:schemeClr>
              </a:buClr>
              <a:buSzPct val="100000"/>
              <a:buChar char="—"/>
              <a:defRPr sz="4400" b="0" i="1">
                <a:solidFill>
                  <a:srgbClr val="5E5E5E"/>
                </a:solidFill>
                <a:latin typeface="+mn-lt"/>
                <a:ea typeface="Calibri Light" charset="0"/>
                <a:cs typeface="Calibri Light" charset="0"/>
              </a:defRPr>
            </a:lvl3pPr>
            <a:lvl4pPr marL="1828800" indent="-609600" algn="l">
              <a:buClr>
                <a:srgbClr val="83BE41"/>
              </a:buClr>
              <a:buSzPct val="100000"/>
              <a:buFont typeface=".AppleSystemUIFont" charset="-120"/>
              <a:buChar char="—"/>
              <a:defRPr sz="4400" b="0" i="0">
                <a:solidFill>
                  <a:srgbClr val="5E5E5E"/>
                </a:solidFill>
                <a:latin typeface="+mn-lt"/>
                <a:ea typeface="Calibri Light" charset="0"/>
                <a:cs typeface="Calibri Light" charset="0"/>
              </a:defRPr>
            </a:lvl4pPr>
            <a:lvl5pPr marL="2413000" indent="-609600" algn="l">
              <a:buClr>
                <a:srgbClr val="929292"/>
              </a:buClr>
              <a:buSzPct val="100000"/>
              <a:buChar char="–"/>
              <a:defRPr sz="4400" b="0" i="1">
                <a:solidFill>
                  <a:srgbClr val="5E5E5E"/>
                </a:solidFill>
                <a:latin typeface="+mn-lt"/>
                <a:ea typeface="Calibri Light" charset="0"/>
                <a:cs typeface="Calibri Light" charset="0"/>
              </a:defRPr>
            </a:lvl5pPr>
          </a:lstStyle>
          <a:p>
            <a:r>
              <a:rPr lang="en-US" dirty="0"/>
              <a:t>Title Text</a:t>
            </a:r>
            <a:endParaRPr lang="en-US" sz="4800" spc="0" dirty="0">
              <a:latin typeface="+mn-lt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5" t="18522" r="74814" b="19072"/>
          <a:stretch/>
        </p:blipFill>
        <p:spPr>
          <a:xfrm>
            <a:off x="21704968" y="950497"/>
            <a:ext cx="1474548" cy="2009274"/>
          </a:xfrm>
          <a:prstGeom prst="rect">
            <a:avLst/>
          </a:prstGeom>
        </p:spPr>
      </p:pic>
      <p:sp>
        <p:nvSpPr>
          <p:cNvPr id="6" name="Rialtas na hÉireann | Government of Ireland"/>
          <p:cNvSpPr txBox="1"/>
          <p:nvPr/>
        </p:nvSpPr>
        <p:spPr>
          <a:xfrm>
            <a:off x="1441447" y="12611805"/>
            <a:ext cx="5317161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1800">
                <a:solidFill>
                  <a:srgbClr val="929292"/>
                </a:solidFill>
              </a:defRPr>
            </a:lvl1pPr>
          </a:lstStyle>
          <a:p>
            <a:fld id="{93D0CC9E-ED4E-524D-8BB9-8829151DFDE7}" type="slidenum">
              <a:rPr lang="uk-UA" b="1" smtClean="0">
                <a:latin typeface="+mn-lt"/>
              </a:rPr>
              <a:pPr/>
              <a:t>‹N°›</a:t>
            </a:fld>
            <a:r>
              <a:rPr lang="en-GB" b="1" dirty="0">
                <a:latin typeface="+mn-lt"/>
              </a:rPr>
              <a:t>  An </a:t>
            </a:r>
            <a:r>
              <a:rPr lang="en-GB" b="1" dirty="0" err="1">
                <a:latin typeface="+mn-lt"/>
              </a:rPr>
              <a:t>Roinn</a:t>
            </a:r>
            <a:r>
              <a:rPr lang="en-GB" b="1" dirty="0">
                <a:latin typeface="+mn-lt"/>
              </a:rPr>
              <a:t> </a:t>
            </a:r>
            <a:r>
              <a:rPr lang="en-GB" b="1" dirty="0" err="1">
                <a:latin typeface="+mn-lt"/>
              </a:rPr>
              <a:t>Airgeadais</a:t>
            </a:r>
            <a:r>
              <a:rPr lang="en-GB" b="1">
                <a:latin typeface="+mn-lt"/>
              </a:rPr>
              <a:t> </a:t>
            </a:r>
            <a:r>
              <a:rPr lang="en-GB">
                <a:latin typeface="+mn-lt"/>
              </a:rPr>
              <a:t>|</a:t>
            </a:r>
            <a:r>
              <a:rPr lang="en-GB" baseline="0">
                <a:latin typeface="+mn-lt"/>
              </a:rPr>
              <a:t> </a:t>
            </a:r>
            <a:r>
              <a:rPr lang="en-GB" dirty="0">
                <a:latin typeface="+mn-lt"/>
              </a:rPr>
              <a:t>Department of Finance</a:t>
            </a:r>
            <a:endParaRPr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60350079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xt &amp; Imag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1441450" y="946150"/>
            <a:ext cx="19325056" cy="228600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lnSpc>
                <a:spcPct val="80000"/>
              </a:lnSpc>
              <a:defRPr sz="9600" b="1" cap="none" spc="-180" baseline="0">
                <a:solidFill>
                  <a:srgbClr val="004E46"/>
                </a:solidFill>
                <a:latin typeface="+mn-lt"/>
                <a:ea typeface="Calibri" charset="0"/>
                <a:cs typeface="Calibri" charset="0"/>
              </a:defRPr>
            </a:lvl1pPr>
          </a:lstStyle>
          <a:p>
            <a:r>
              <a:rPr lang="en-US" dirty="0"/>
              <a:t>Title Text</a:t>
            </a:r>
            <a:endParaRPr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5" t="18522" r="74814" b="19072"/>
          <a:stretch/>
        </p:blipFill>
        <p:spPr>
          <a:xfrm>
            <a:off x="21704968" y="950497"/>
            <a:ext cx="1474548" cy="2009274"/>
          </a:xfrm>
          <a:prstGeom prst="rect">
            <a:avLst/>
          </a:prstGeom>
        </p:spPr>
      </p:pic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2007850" y="3556000"/>
            <a:ext cx="11233150" cy="8644021"/>
          </a:xfrm>
          <a:prstGeom prst="rect">
            <a:avLst/>
          </a:prstGeom>
        </p:spPr>
        <p:txBody>
          <a:bodyPr/>
          <a:lstStyle>
            <a:lvl1pPr>
              <a:defRPr sz="6000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1462298" y="3555999"/>
            <a:ext cx="9856787" cy="8644021"/>
          </a:xfrm>
          <a:prstGeom prst="rect">
            <a:avLst/>
          </a:prstGeom>
        </p:spPr>
        <p:txBody>
          <a:bodyPr/>
          <a:lstStyle>
            <a:lvl1pPr algn="l">
              <a:defRPr sz="6000" spc="-160" baseline="0">
                <a:solidFill>
                  <a:srgbClr val="5E5E5E"/>
                </a:solidFill>
                <a:latin typeface="+mn-lt"/>
              </a:defRPr>
            </a:lvl1pPr>
            <a:lvl2pPr marL="0" indent="-857250" algn="l">
              <a:buClr>
                <a:srgbClr val="83BE41"/>
              </a:buClr>
              <a:buFont typeface=".AppleSystemUIFont" charset="-120"/>
              <a:buChar char="—"/>
              <a:defRPr sz="6000" spc="-160" baseline="0">
                <a:solidFill>
                  <a:srgbClr val="5E5E5E"/>
                </a:solidFill>
                <a:latin typeface="+mn-lt"/>
              </a:defRPr>
            </a:lvl2pPr>
            <a:lvl3pPr marL="1440000" indent="-857250" algn="l">
              <a:buClr>
                <a:srgbClr val="83BE41"/>
              </a:buClr>
              <a:buFont typeface=".AppleSystemUIFont" charset="-120"/>
              <a:buChar char="—"/>
              <a:defRPr sz="6000" i="1" spc="-160" baseline="0">
                <a:solidFill>
                  <a:srgbClr val="5E5E5E"/>
                </a:solidFill>
                <a:latin typeface="+mn-lt"/>
              </a:defRPr>
            </a:lvl3pPr>
            <a:lvl4pPr marL="2160000" indent="-685800" algn="l">
              <a:buClr>
                <a:srgbClr val="83BE41"/>
              </a:buClr>
              <a:buFont typeface=".AppleSystemUIFont" charset="-120"/>
              <a:buChar char="—"/>
              <a:defRPr sz="4800" spc="-160" baseline="0">
                <a:solidFill>
                  <a:srgbClr val="5E5E5E"/>
                </a:solidFill>
                <a:latin typeface="+mn-lt"/>
              </a:defRPr>
            </a:lvl4pPr>
            <a:lvl5pPr marL="3060000" indent="-685800" algn="l">
              <a:buClr>
                <a:srgbClr val="83BE41"/>
              </a:buClr>
              <a:buFont typeface=".AppleSystemUIFont" charset="-120"/>
              <a:buChar char="–"/>
              <a:defRPr sz="4800" i="1" spc="-160" baseline="0">
                <a:solidFill>
                  <a:srgbClr val="5E5E5E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Rialtas na hÉireann | Government of Ireland"/>
          <p:cNvSpPr txBox="1"/>
          <p:nvPr/>
        </p:nvSpPr>
        <p:spPr>
          <a:xfrm>
            <a:off x="1441447" y="12611805"/>
            <a:ext cx="5317161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1800">
                <a:solidFill>
                  <a:srgbClr val="929292"/>
                </a:solidFill>
              </a:defRPr>
            </a:lvl1pPr>
          </a:lstStyle>
          <a:p>
            <a:fld id="{93D0CC9E-ED4E-524D-8BB9-8829151DFDE7}" type="slidenum">
              <a:rPr lang="uk-UA" b="1" smtClean="0">
                <a:latin typeface="+mn-lt"/>
              </a:rPr>
              <a:pPr/>
              <a:t>‹N°›</a:t>
            </a:fld>
            <a:r>
              <a:rPr lang="en-GB" b="1" dirty="0">
                <a:latin typeface="+mn-lt"/>
              </a:rPr>
              <a:t>  An </a:t>
            </a:r>
            <a:r>
              <a:rPr lang="en-GB" b="1" dirty="0" err="1">
                <a:latin typeface="+mn-lt"/>
              </a:rPr>
              <a:t>Roinn</a:t>
            </a:r>
            <a:r>
              <a:rPr lang="en-GB" b="1" dirty="0">
                <a:latin typeface="+mn-lt"/>
              </a:rPr>
              <a:t> </a:t>
            </a:r>
            <a:r>
              <a:rPr lang="en-GB" b="1" dirty="0" err="1">
                <a:latin typeface="+mn-lt"/>
              </a:rPr>
              <a:t>Airgeadais</a:t>
            </a:r>
            <a:r>
              <a:rPr lang="en-GB" b="1">
                <a:latin typeface="+mn-lt"/>
              </a:rPr>
              <a:t> </a:t>
            </a:r>
            <a:r>
              <a:rPr lang="en-GB">
                <a:latin typeface="+mn-lt"/>
              </a:rPr>
              <a:t>|</a:t>
            </a:r>
            <a:r>
              <a:rPr lang="en-GB" baseline="0">
                <a:latin typeface="+mn-lt"/>
              </a:rPr>
              <a:t> </a:t>
            </a:r>
            <a:r>
              <a:rPr lang="en-GB" dirty="0">
                <a:latin typeface="+mn-lt"/>
              </a:rPr>
              <a:t>Department of Finance</a:t>
            </a:r>
            <a:endParaRPr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08275984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xt &amp; Image (Alt)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1441450" y="2157112"/>
            <a:ext cx="9877339" cy="29012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lnSpc>
                <a:spcPct val="80000"/>
              </a:lnSpc>
              <a:defRPr sz="7000" b="1" cap="none" spc="0">
                <a:solidFill>
                  <a:srgbClr val="004E46"/>
                </a:solidFill>
                <a:latin typeface="+mn-lt"/>
                <a:ea typeface="Calibri" charset="0"/>
                <a:cs typeface="Calibri" charset="0"/>
              </a:defRPr>
            </a:lvl1pPr>
          </a:lstStyle>
          <a:p>
            <a:r>
              <a:rPr lang="en-US" dirty="0"/>
              <a:t>Title Text</a:t>
            </a:r>
            <a:endParaRPr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2007850" y="835377"/>
            <a:ext cx="11642982" cy="11397898"/>
          </a:xfrm>
          <a:prstGeom prst="rect">
            <a:avLst/>
          </a:prstGeom>
        </p:spPr>
        <p:txBody>
          <a:bodyPr/>
          <a:lstStyle>
            <a:lvl1pPr>
              <a:defRPr sz="6000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1441450" y="946150"/>
            <a:ext cx="9877258" cy="808509"/>
          </a:xfrm>
          <a:prstGeom prst="rect">
            <a:avLst/>
          </a:prstGeom>
        </p:spPr>
        <p:txBody>
          <a:bodyPr/>
          <a:lstStyle>
            <a:lvl1pPr algn="l">
              <a:defRPr sz="3500" b="1">
                <a:solidFill>
                  <a:srgbClr val="B3B6A7"/>
                </a:solidFill>
                <a:latin typeface="+mn-lt"/>
              </a:defRPr>
            </a:lvl1pPr>
            <a:lvl2pPr algn="l">
              <a:defRPr sz="3500" b="1">
                <a:latin typeface="+mn-lt"/>
              </a:defRPr>
            </a:lvl2pPr>
            <a:lvl3pPr algn="l">
              <a:defRPr sz="3500" b="1">
                <a:latin typeface="+mn-lt"/>
              </a:defRPr>
            </a:lvl3pPr>
            <a:lvl4pPr algn="l">
              <a:defRPr sz="3500" b="1">
                <a:latin typeface="+mn-lt"/>
              </a:defRPr>
            </a:lvl4pPr>
            <a:lvl5pPr algn="l">
              <a:defRPr sz="3500" b="1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1462088" y="5362575"/>
            <a:ext cx="9856787" cy="6870700"/>
          </a:xfrm>
          <a:prstGeom prst="rect">
            <a:avLst/>
          </a:prstGeom>
        </p:spPr>
        <p:txBody>
          <a:bodyPr/>
          <a:lstStyle>
            <a:lvl1pPr algn="l">
              <a:defRPr sz="6000" spc="-160" baseline="0">
                <a:solidFill>
                  <a:srgbClr val="5E5E5E"/>
                </a:solidFill>
                <a:latin typeface="+mn-lt"/>
              </a:defRPr>
            </a:lvl1pPr>
            <a:lvl2pPr marL="0" indent="-857250" algn="l">
              <a:buClr>
                <a:srgbClr val="83BE41"/>
              </a:buClr>
              <a:buFont typeface=".AppleSystemUIFont" charset="-120"/>
              <a:buChar char="—"/>
              <a:defRPr sz="6000" spc="-160" baseline="0">
                <a:solidFill>
                  <a:srgbClr val="5E5E5E"/>
                </a:solidFill>
                <a:latin typeface="+mn-lt"/>
              </a:defRPr>
            </a:lvl2pPr>
            <a:lvl3pPr marL="1440000" indent="-857250" algn="l">
              <a:buClr>
                <a:srgbClr val="83BE41"/>
              </a:buClr>
              <a:buFont typeface=".AppleSystemUIFont" charset="-120"/>
              <a:buChar char="—"/>
              <a:defRPr sz="6000" i="1" spc="-160" baseline="0">
                <a:solidFill>
                  <a:srgbClr val="5E5E5E"/>
                </a:solidFill>
                <a:latin typeface="+mn-lt"/>
              </a:defRPr>
            </a:lvl3pPr>
            <a:lvl4pPr marL="2160000" indent="-685800" algn="l">
              <a:buClr>
                <a:srgbClr val="83BE41"/>
              </a:buClr>
              <a:buFont typeface=".AppleSystemUIFont" charset="-120"/>
              <a:buChar char="—"/>
              <a:defRPr sz="4800" spc="-160" baseline="0">
                <a:solidFill>
                  <a:srgbClr val="5E5E5E"/>
                </a:solidFill>
                <a:latin typeface="+mn-lt"/>
              </a:defRPr>
            </a:lvl4pPr>
            <a:lvl5pPr marL="3060000" indent="-685800" algn="l">
              <a:buClr>
                <a:srgbClr val="83BE41"/>
              </a:buClr>
              <a:buFont typeface=".AppleSystemUIFont" charset="-120"/>
              <a:buChar char="–"/>
              <a:defRPr sz="4800" i="1" spc="-160" baseline="0">
                <a:solidFill>
                  <a:srgbClr val="5E5E5E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ialtas na hÉireann | Government of Ireland"/>
          <p:cNvSpPr txBox="1"/>
          <p:nvPr/>
        </p:nvSpPr>
        <p:spPr>
          <a:xfrm>
            <a:off x="1441447" y="12611805"/>
            <a:ext cx="5317161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1800">
                <a:solidFill>
                  <a:srgbClr val="929292"/>
                </a:solidFill>
              </a:defRPr>
            </a:lvl1pPr>
          </a:lstStyle>
          <a:p>
            <a:fld id="{93D0CC9E-ED4E-524D-8BB9-8829151DFDE7}" type="slidenum">
              <a:rPr lang="uk-UA" b="1" smtClean="0">
                <a:latin typeface="+mn-lt"/>
              </a:rPr>
              <a:pPr/>
              <a:t>‹N°›</a:t>
            </a:fld>
            <a:r>
              <a:rPr lang="en-GB" b="1" dirty="0">
                <a:latin typeface="+mn-lt"/>
              </a:rPr>
              <a:t>  An </a:t>
            </a:r>
            <a:r>
              <a:rPr lang="en-GB" b="1" dirty="0" err="1">
                <a:latin typeface="+mn-lt"/>
              </a:rPr>
              <a:t>Roinn</a:t>
            </a:r>
            <a:r>
              <a:rPr lang="en-GB" b="1" dirty="0">
                <a:latin typeface="+mn-lt"/>
              </a:rPr>
              <a:t> </a:t>
            </a:r>
            <a:r>
              <a:rPr lang="en-GB" b="1" dirty="0" err="1">
                <a:latin typeface="+mn-lt"/>
              </a:rPr>
              <a:t>Airgeadais</a:t>
            </a:r>
            <a:r>
              <a:rPr lang="en-GB" b="1">
                <a:latin typeface="+mn-lt"/>
              </a:rPr>
              <a:t> </a:t>
            </a:r>
            <a:r>
              <a:rPr lang="en-GB">
                <a:latin typeface="+mn-lt"/>
              </a:rPr>
              <a:t>|</a:t>
            </a:r>
            <a:r>
              <a:rPr lang="en-GB" baseline="0">
                <a:latin typeface="+mn-lt"/>
              </a:rPr>
              <a:t> </a:t>
            </a:r>
            <a:r>
              <a:rPr lang="en-GB" dirty="0">
                <a:latin typeface="+mn-lt"/>
              </a:rPr>
              <a:t>Department of Finance</a:t>
            </a:r>
            <a:endParaRPr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41443098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xt &amp; Multiple Image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1441450" y="946150"/>
            <a:ext cx="19325056" cy="228600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lnSpc>
                <a:spcPct val="80000"/>
              </a:lnSpc>
              <a:defRPr sz="9600" b="1" cap="none" spc="-180" baseline="0">
                <a:solidFill>
                  <a:srgbClr val="004E46"/>
                </a:solidFill>
                <a:latin typeface="+mn-lt"/>
                <a:ea typeface="Calibri" charset="0"/>
                <a:cs typeface="Calibri" charset="0"/>
              </a:defRPr>
            </a:lvl1pPr>
          </a:lstStyle>
          <a:p>
            <a:r>
              <a:rPr lang="en-US" dirty="0"/>
              <a:t>Title Text</a:t>
            </a:r>
            <a:endParaRPr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5" t="18522" r="74814" b="19072"/>
          <a:stretch/>
        </p:blipFill>
        <p:spPr>
          <a:xfrm>
            <a:off x="21704968" y="950497"/>
            <a:ext cx="1474548" cy="2009274"/>
          </a:xfrm>
          <a:prstGeom prst="rect">
            <a:avLst/>
          </a:prstGeom>
        </p:spPr>
      </p:pic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2007850" y="3555998"/>
            <a:ext cx="11233150" cy="4231643"/>
          </a:xfrm>
          <a:prstGeom prst="rect">
            <a:avLst/>
          </a:prstGeom>
        </p:spPr>
        <p:txBody>
          <a:bodyPr/>
          <a:lstStyle>
            <a:lvl1pPr>
              <a:defRPr sz="6000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12007849" y="8060021"/>
            <a:ext cx="5472000" cy="4140000"/>
          </a:xfrm>
          <a:prstGeom prst="rect">
            <a:avLst/>
          </a:prstGeom>
        </p:spPr>
        <p:txBody>
          <a:bodyPr/>
          <a:lstStyle>
            <a:lvl1pPr>
              <a:defRPr sz="6000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17769000" y="8060021"/>
            <a:ext cx="5472000" cy="4140000"/>
          </a:xfrm>
          <a:prstGeom prst="rect">
            <a:avLst/>
          </a:prstGeom>
        </p:spPr>
        <p:txBody>
          <a:bodyPr/>
          <a:lstStyle>
            <a:lvl1pPr>
              <a:defRPr sz="6000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441450" y="3555997"/>
            <a:ext cx="9856787" cy="8644023"/>
          </a:xfrm>
          <a:prstGeom prst="rect">
            <a:avLst/>
          </a:prstGeom>
        </p:spPr>
        <p:txBody>
          <a:bodyPr/>
          <a:lstStyle>
            <a:lvl1pPr algn="l">
              <a:defRPr sz="6000" spc="-160" baseline="0">
                <a:solidFill>
                  <a:srgbClr val="5E5E5E"/>
                </a:solidFill>
                <a:latin typeface="+mn-lt"/>
              </a:defRPr>
            </a:lvl1pPr>
            <a:lvl2pPr marL="0" indent="-857250" algn="l">
              <a:buClr>
                <a:srgbClr val="83BE41"/>
              </a:buClr>
              <a:buFont typeface=".AppleSystemUIFont" charset="-120"/>
              <a:buChar char="—"/>
              <a:defRPr sz="6000" spc="-160" baseline="0">
                <a:solidFill>
                  <a:srgbClr val="5E5E5E"/>
                </a:solidFill>
                <a:latin typeface="+mn-lt"/>
              </a:defRPr>
            </a:lvl2pPr>
            <a:lvl3pPr marL="1440000" indent="-857250" algn="l">
              <a:buClr>
                <a:srgbClr val="83BE41"/>
              </a:buClr>
              <a:buFont typeface=".AppleSystemUIFont" charset="-120"/>
              <a:buChar char="—"/>
              <a:defRPr sz="6000" i="1" spc="-160" baseline="0">
                <a:solidFill>
                  <a:srgbClr val="5E5E5E"/>
                </a:solidFill>
                <a:latin typeface="+mn-lt"/>
              </a:defRPr>
            </a:lvl3pPr>
            <a:lvl4pPr marL="2160000" indent="-685800" algn="l">
              <a:buClr>
                <a:srgbClr val="83BE41"/>
              </a:buClr>
              <a:buFont typeface=".AppleSystemUIFont" charset="-120"/>
              <a:buChar char="—"/>
              <a:defRPr sz="4800" spc="-160" baseline="0">
                <a:solidFill>
                  <a:srgbClr val="5E5E5E"/>
                </a:solidFill>
                <a:latin typeface="+mn-lt"/>
              </a:defRPr>
            </a:lvl4pPr>
            <a:lvl5pPr marL="3060000" indent="-685800" algn="l">
              <a:buClr>
                <a:srgbClr val="83BE41"/>
              </a:buClr>
              <a:buFont typeface=".AppleSystemUIFont" charset="-120"/>
              <a:buChar char="–"/>
              <a:defRPr sz="4800" i="1" spc="-160" baseline="0">
                <a:solidFill>
                  <a:srgbClr val="5E5E5E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Rialtas na hÉireann | Government of Ireland"/>
          <p:cNvSpPr txBox="1"/>
          <p:nvPr/>
        </p:nvSpPr>
        <p:spPr>
          <a:xfrm>
            <a:off x="1441447" y="12611805"/>
            <a:ext cx="5317161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1800">
                <a:solidFill>
                  <a:srgbClr val="929292"/>
                </a:solidFill>
              </a:defRPr>
            </a:lvl1pPr>
          </a:lstStyle>
          <a:p>
            <a:fld id="{93D0CC9E-ED4E-524D-8BB9-8829151DFDE7}" type="slidenum">
              <a:rPr lang="uk-UA" b="1" smtClean="0">
                <a:latin typeface="+mn-lt"/>
              </a:rPr>
              <a:pPr/>
              <a:t>‹N°›</a:t>
            </a:fld>
            <a:r>
              <a:rPr lang="en-GB" b="1" dirty="0">
                <a:latin typeface="+mn-lt"/>
              </a:rPr>
              <a:t>  An </a:t>
            </a:r>
            <a:r>
              <a:rPr lang="en-GB" b="1" dirty="0" err="1">
                <a:latin typeface="+mn-lt"/>
              </a:rPr>
              <a:t>Roinn</a:t>
            </a:r>
            <a:r>
              <a:rPr lang="en-GB" b="1" dirty="0">
                <a:latin typeface="+mn-lt"/>
              </a:rPr>
              <a:t> </a:t>
            </a:r>
            <a:r>
              <a:rPr lang="en-GB" b="1" dirty="0" err="1">
                <a:latin typeface="+mn-lt"/>
              </a:rPr>
              <a:t>Airgeadais</a:t>
            </a:r>
            <a:r>
              <a:rPr lang="en-GB" b="1">
                <a:latin typeface="+mn-lt"/>
              </a:rPr>
              <a:t> </a:t>
            </a:r>
            <a:r>
              <a:rPr lang="en-GB">
                <a:latin typeface="+mn-lt"/>
              </a:rPr>
              <a:t>|</a:t>
            </a:r>
            <a:r>
              <a:rPr lang="en-GB" baseline="0">
                <a:latin typeface="+mn-lt"/>
              </a:rPr>
              <a:t> </a:t>
            </a:r>
            <a:r>
              <a:rPr lang="en-GB" dirty="0">
                <a:latin typeface="+mn-lt"/>
              </a:rPr>
              <a:t>Department of Finance</a:t>
            </a:r>
            <a:endParaRPr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59740968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Blank – Green">
    <p:bg>
      <p:bgPr>
        <a:gradFill>
          <a:gsLst>
            <a:gs pos="0">
              <a:srgbClr val="004039"/>
            </a:gs>
            <a:gs pos="100000">
              <a:srgbClr val="005A52"/>
            </a:gs>
          </a:gsLst>
          <a:lin ang="17054404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1823739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- Whit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1765367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676400" y="12712703"/>
            <a:ext cx="5486400" cy="730250"/>
          </a:xfrm>
          <a:prstGeom prst="rect">
            <a:avLst/>
          </a:prstGeom>
        </p:spPr>
        <p:txBody>
          <a:bodyPr/>
          <a:lstStyle/>
          <a:p>
            <a:fld id="{C3BC443B-D863-4869-AADB-68031F8518CF}" type="datetimeFigureOut">
              <a:rPr lang="en-IE" smtClean="0"/>
              <a:t>20/06/2023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77200" y="12712703"/>
            <a:ext cx="8229600" cy="730250"/>
          </a:xfrm>
          <a:prstGeom prst="rect">
            <a:avLst/>
          </a:prstGeom>
        </p:spPr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7221200" y="12712703"/>
            <a:ext cx="5486400" cy="730250"/>
          </a:xfrm>
          <a:prstGeom prst="rect">
            <a:avLst/>
          </a:prstGeom>
        </p:spPr>
        <p:txBody>
          <a:bodyPr/>
          <a:lstStyle/>
          <a:p>
            <a:fld id="{9B0375E8-702C-48FC-9951-A472422E081B}" type="slidenum">
              <a:rPr lang="en-IE" smtClean="0"/>
              <a:t>‹N°›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05724638"/>
      </p:ext>
    </p:extLst>
  </p:cSld>
  <p:clrMapOvr>
    <a:masterClrMapping/>
  </p:clrMapOvr>
  <p:transition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&amp; Subtitle - Green">
    <p:bg>
      <p:bgPr>
        <a:gradFill>
          <a:gsLst>
            <a:gs pos="0">
              <a:srgbClr val="004039"/>
            </a:gs>
            <a:gs pos="100000">
              <a:srgbClr val="005A52"/>
            </a:gs>
          </a:gsLst>
          <a:lin ang="17054404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3600" y="8089900"/>
            <a:ext cx="20980400" cy="56261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236200"/>
            <a:ext cx="13004800" cy="3479800"/>
          </a:xfrm>
          <a:prstGeom prst="rect">
            <a:avLst/>
          </a:prstGeom>
        </p:spPr>
      </p:pic>
      <p:sp>
        <p:nvSpPr>
          <p:cNvPr id="13" name="Title Text"/>
          <p:cNvSpPr txBox="1">
            <a:spLocks noGrp="1"/>
          </p:cNvSpPr>
          <p:nvPr>
            <p:ph type="title"/>
          </p:nvPr>
        </p:nvSpPr>
        <p:spPr>
          <a:xfrm>
            <a:off x="3708970" y="3814011"/>
            <a:ext cx="18897030" cy="523914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16000" b="0" i="0" cap="none" spc="-272">
                <a:solidFill>
                  <a:srgbClr val="FFFFFF"/>
                </a:solidFill>
                <a:latin typeface="+mn-lt"/>
                <a:ea typeface="Calibri Light" charset="0"/>
                <a:cs typeface="Calibri Light" charset="0"/>
                <a:sym typeface="Open Sans Light"/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708970" y="9482323"/>
            <a:ext cx="18897030" cy="3006800"/>
          </a:xfrm>
          <a:prstGeom prst="rect">
            <a:avLst/>
          </a:prstGeom>
        </p:spPr>
        <p:txBody>
          <a:bodyPr/>
          <a:lstStyle>
            <a:lvl1pPr algn="l">
              <a:lnSpc>
                <a:spcPct val="120000"/>
              </a:lnSpc>
              <a:buClr>
                <a:srgbClr val="A39161"/>
              </a:buClr>
              <a:defRPr sz="3200" b="0" i="0" spc="0">
                <a:solidFill>
                  <a:srgbClr val="A39161"/>
                </a:solidFill>
                <a:latin typeface="+mn-lt"/>
                <a:ea typeface="Calibri Light" charset="0"/>
                <a:cs typeface="Calibri Light" charset="0"/>
              </a:defRPr>
            </a:lvl1pPr>
            <a:lvl2pPr indent="0" algn="l">
              <a:lnSpc>
                <a:spcPct val="120000"/>
              </a:lnSpc>
              <a:buClr>
                <a:srgbClr val="A39161"/>
              </a:buClr>
              <a:defRPr sz="3200" b="0" spc="0">
                <a:solidFill>
                  <a:srgbClr val="A39161"/>
                </a:solidFill>
                <a:latin typeface="+mn-lt"/>
                <a:ea typeface="Calibri" charset="0"/>
                <a:cs typeface="Calibri" charset="0"/>
                <a:sym typeface="Georgia"/>
              </a:defRPr>
            </a:lvl2pPr>
            <a:lvl3pPr algn="l">
              <a:lnSpc>
                <a:spcPct val="120000"/>
              </a:lnSpc>
              <a:buClr>
                <a:srgbClr val="A39161"/>
              </a:buClr>
              <a:defRPr sz="2400" b="0" i="1" spc="0">
                <a:solidFill>
                  <a:srgbClr val="A39161"/>
                </a:solidFill>
                <a:latin typeface="+mn-lt"/>
                <a:ea typeface="Calibri Light" charset="0"/>
                <a:cs typeface="Calibri Light" charset="0"/>
              </a:defRPr>
            </a:lvl3pPr>
            <a:lvl4pPr algn="l">
              <a:lnSpc>
                <a:spcPct val="120000"/>
              </a:lnSpc>
              <a:buClr>
                <a:srgbClr val="A39161"/>
              </a:buClr>
              <a:defRPr sz="2400" spc="0">
                <a:solidFill>
                  <a:srgbClr val="A39161"/>
                </a:solidFill>
                <a:latin typeface="+mn-lt"/>
                <a:ea typeface="Georgia"/>
                <a:cs typeface="Georgia"/>
                <a:sym typeface="Georgia"/>
              </a:defRPr>
            </a:lvl4pPr>
            <a:lvl5pPr algn="l">
              <a:lnSpc>
                <a:spcPct val="120000"/>
              </a:lnSpc>
              <a:buClr>
                <a:srgbClr val="A39161"/>
              </a:buClr>
              <a:defRPr sz="2400" b="0" i="1" spc="0">
                <a:solidFill>
                  <a:srgbClr val="A39161"/>
                </a:solidFill>
                <a:latin typeface="+mn-lt"/>
                <a:ea typeface="Calibri Light" charset="0"/>
                <a:cs typeface="Calibri Light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6235700"/>
            <a:ext cx="0" cy="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630" y="1062788"/>
            <a:ext cx="7656475" cy="309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370096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image" Target="../media/image1.png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dy Level One…"/>
          <p:cNvSpPr txBox="1"/>
          <p:nvPr/>
        </p:nvSpPr>
        <p:spPr>
          <a:xfrm>
            <a:off x="3708970" y="9482323"/>
            <a:ext cx="18897030" cy="3006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>
            <a:normAutofit/>
          </a:bodyPr>
          <a:lstStyle>
            <a:lvl1pPr algn="l" defTabSz="800735">
              <a:lnSpc>
                <a:spcPct val="120000"/>
              </a:lnSpc>
              <a:defRPr sz="3104">
                <a:solidFill>
                  <a:srgbClr val="FFFFFF"/>
                </a:solidFill>
              </a:defRPr>
            </a:lvl1pPr>
            <a:lvl2pPr indent="0" algn="l" defTabSz="800735">
              <a:lnSpc>
                <a:spcPct val="120000"/>
              </a:lnSpc>
              <a:buClr>
                <a:srgbClr val="FFFFFF"/>
              </a:buClr>
              <a:defRPr sz="3104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443484" algn="l" defTabSz="800735">
              <a:lnSpc>
                <a:spcPct val="120000"/>
              </a:lnSpc>
              <a:defRPr sz="3104" i="1">
                <a:solidFill>
                  <a:srgbClr val="FFFFFF"/>
                </a:solidFill>
              </a:defRPr>
            </a:lvl3pPr>
            <a:lvl4pPr indent="665226" algn="l" defTabSz="800735">
              <a:lnSpc>
                <a:spcPct val="120000"/>
              </a:lnSpc>
              <a:defRPr sz="3104" i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886968" algn="l" defTabSz="800735">
              <a:lnSpc>
                <a:spcPct val="120000"/>
              </a:lnSpc>
              <a:defRPr sz="3104" i="1"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Rialtas na hÉireann | Government of Ireland"/>
          <p:cNvSpPr txBox="1"/>
          <p:nvPr/>
        </p:nvSpPr>
        <p:spPr>
          <a:xfrm>
            <a:off x="1441447" y="12611805"/>
            <a:ext cx="5317161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1800">
                <a:solidFill>
                  <a:srgbClr val="929292"/>
                </a:solidFill>
              </a:defRPr>
            </a:lvl1pPr>
          </a:lstStyle>
          <a:p>
            <a:fld id="{93D0CC9E-ED4E-524D-8BB9-8829151DFDE7}" type="slidenum">
              <a:rPr lang="uk-UA" b="1" smtClean="0">
                <a:latin typeface="+mn-lt"/>
              </a:rPr>
              <a:pPr/>
              <a:t>‹N°›</a:t>
            </a:fld>
            <a:r>
              <a:rPr lang="en-GB" b="1" dirty="0">
                <a:latin typeface="+mn-lt"/>
              </a:rPr>
              <a:t>  An </a:t>
            </a:r>
            <a:r>
              <a:rPr lang="en-GB" b="1" dirty="0" err="1">
                <a:latin typeface="+mn-lt"/>
              </a:rPr>
              <a:t>Roinn</a:t>
            </a:r>
            <a:r>
              <a:rPr lang="en-GB" b="1" dirty="0">
                <a:latin typeface="+mn-lt"/>
              </a:rPr>
              <a:t> </a:t>
            </a:r>
            <a:r>
              <a:rPr lang="en-GB" b="1" dirty="0" err="1">
                <a:latin typeface="+mn-lt"/>
              </a:rPr>
              <a:t>Airgeadais</a:t>
            </a:r>
            <a:r>
              <a:rPr lang="en-GB" b="1" dirty="0">
                <a:latin typeface="+mn-lt"/>
              </a:rPr>
              <a:t> </a:t>
            </a:r>
            <a:r>
              <a:rPr lang="en-GB" dirty="0">
                <a:latin typeface="+mn-lt"/>
              </a:rPr>
              <a:t>|</a:t>
            </a:r>
            <a:r>
              <a:rPr lang="en-GB" baseline="0" dirty="0">
                <a:latin typeface="+mn-lt"/>
              </a:rPr>
              <a:t> </a:t>
            </a:r>
            <a:r>
              <a:rPr lang="en-GB" dirty="0">
                <a:latin typeface="+mn-lt"/>
              </a:rPr>
              <a:t>Department of Finance</a:t>
            </a:r>
            <a:endParaRPr dirty="0">
              <a:latin typeface="+mn-lt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5" t="18522" r="74814" b="19072"/>
          <a:stretch/>
        </p:blipFill>
        <p:spPr>
          <a:xfrm>
            <a:off x="21704968" y="950497"/>
            <a:ext cx="1474548" cy="2009274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1449" y="3651250"/>
            <a:ext cx="19252867" cy="8702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 Third level</a:t>
            </a:r>
          </a:p>
          <a:p>
            <a:pPr lvl="3"/>
            <a:r>
              <a:rPr lang="en-US" dirty="0"/>
              <a:t>  Fourth level</a:t>
            </a:r>
          </a:p>
          <a:p>
            <a:pPr lvl="4"/>
            <a:r>
              <a:rPr lang="en-US" dirty="0"/>
              <a:t> Fifth level</a:t>
            </a:r>
          </a:p>
        </p:txBody>
      </p:sp>
      <p:sp>
        <p:nvSpPr>
          <p:cNvPr id="4" name="Title Placeholder 3"/>
          <p:cNvSpPr>
            <a:spLocks noGrp="1"/>
          </p:cNvSpPr>
          <p:nvPr>
            <p:ph type="title"/>
          </p:nvPr>
        </p:nvSpPr>
        <p:spPr>
          <a:xfrm>
            <a:off x="1411042" y="742245"/>
            <a:ext cx="19283274" cy="2286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Title Text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58" r:id="rId2"/>
    <p:sldLayoutId id="2147483663" r:id="rId3"/>
    <p:sldLayoutId id="2147483665" r:id="rId4"/>
    <p:sldLayoutId id="2147483664" r:id="rId5"/>
    <p:sldLayoutId id="2147483666" r:id="rId6"/>
    <p:sldLayoutId id="2147483660" r:id="rId7"/>
    <p:sldLayoutId id="2147483669" r:id="rId8"/>
    <p:sldLayoutId id="2147483668" r:id="rId9"/>
    <p:sldLayoutId id="2147483659" r:id="rId10"/>
    <p:sldLayoutId id="2147483667" r:id="rId11"/>
    <p:sldLayoutId id="2147483672" r:id="rId12"/>
    <p:sldLayoutId id="2147483673" r:id="rId13"/>
  </p:sldLayoutIdLst>
  <p:transition spd="med"/>
  <p:txStyles>
    <p:titleStyle>
      <a:lvl1pPr marL="0" marR="0" indent="0" algn="l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600" b="1" i="0" u="none" strike="noStrike" cap="none" spc="-180" baseline="0">
          <a:ln>
            <a:noFill/>
          </a:ln>
          <a:solidFill>
            <a:srgbClr val="004D44"/>
          </a:solidFill>
          <a:uFillTx/>
          <a:latin typeface="+mn-lt"/>
          <a:ea typeface="Open Sans"/>
          <a:cs typeface="Open Sans"/>
          <a:sym typeface="Open Sans"/>
        </a:defRPr>
      </a:lvl1pPr>
      <a:lvl2pPr marL="0" marR="0" indent="2286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700" b="1" i="0" u="none" strike="noStrike" cap="all" spc="513" baseline="0">
          <a:ln>
            <a:noFill/>
          </a:ln>
          <a:solidFill>
            <a:srgbClr val="9B895A"/>
          </a:solidFill>
          <a:uFillTx/>
          <a:latin typeface="Open Sans"/>
          <a:ea typeface="Open Sans"/>
          <a:cs typeface="Open Sans"/>
          <a:sym typeface="Open Sans"/>
        </a:defRPr>
      </a:lvl2pPr>
      <a:lvl3pPr marL="0" marR="0" indent="4572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700" b="1" i="0" u="none" strike="noStrike" cap="all" spc="513" baseline="0">
          <a:ln>
            <a:noFill/>
          </a:ln>
          <a:solidFill>
            <a:srgbClr val="9B895A"/>
          </a:solidFill>
          <a:uFillTx/>
          <a:latin typeface="Open Sans"/>
          <a:ea typeface="Open Sans"/>
          <a:cs typeface="Open Sans"/>
          <a:sym typeface="Open Sans"/>
        </a:defRPr>
      </a:lvl3pPr>
      <a:lvl4pPr marL="0" marR="0" indent="6858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700" b="1" i="0" u="none" strike="noStrike" cap="all" spc="513" baseline="0">
          <a:ln>
            <a:noFill/>
          </a:ln>
          <a:solidFill>
            <a:srgbClr val="9B895A"/>
          </a:solidFill>
          <a:uFillTx/>
          <a:latin typeface="Open Sans"/>
          <a:ea typeface="Open Sans"/>
          <a:cs typeface="Open Sans"/>
          <a:sym typeface="Open Sans"/>
        </a:defRPr>
      </a:lvl4pPr>
      <a:lvl5pPr marL="0" marR="0" indent="9144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700" b="1" i="0" u="none" strike="noStrike" cap="all" spc="513" baseline="0">
          <a:ln>
            <a:noFill/>
          </a:ln>
          <a:solidFill>
            <a:srgbClr val="9B895A"/>
          </a:solidFill>
          <a:uFillTx/>
          <a:latin typeface="Open Sans"/>
          <a:ea typeface="Open Sans"/>
          <a:cs typeface="Open Sans"/>
          <a:sym typeface="Open Sans"/>
        </a:defRPr>
      </a:lvl5pPr>
      <a:lvl6pPr marL="0" marR="0" indent="11430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700" b="1" i="0" u="none" strike="noStrike" cap="all" spc="513" baseline="0">
          <a:ln>
            <a:noFill/>
          </a:ln>
          <a:solidFill>
            <a:srgbClr val="9B895A"/>
          </a:solidFill>
          <a:uFillTx/>
          <a:latin typeface="Open Sans"/>
          <a:ea typeface="Open Sans"/>
          <a:cs typeface="Open Sans"/>
          <a:sym typeface="Open Sans"/>
        </a:defRPr>
      </a:lvl6pPr>
      <a:lvl7pPr marL="0" marR="0" indent="13716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700" b="1" i="0" u="none" strike="noStrike" cap="all" spc="513" baseline="0">
          <a:ln>
            <a:noFill/>
          </a:ln>
          <a:solidFill>
            <a:srgbClr val="9B895A"/>
          </a:solidFill>
          <a:uFillTx/>
          <a:latin typeface="Open Sans"/>
          <a:ea typeface="Open Sans"/>
          <a:cs typeface="Open Sans"/>
          <a:sym typeface="Open Sans"/>
        </a:defRPr>
      </a:lvl7pPr>
      <a:lvl8pPr marL="0" marR="0" indent="16002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700" b="1" i="0" u="none" strike="noStrike" cap="all" spc="513" baseline="0">
          <a:ln>
            <a:noFill/>
          </a:ln>
          <a:solidFill>
            <a:srgbClr val="9B895A"/>
          </a:solidFill>
          <a:uFillTx/>
          <a:latin typeface="Open Sans"/>
          <a:ea typeface="Open Sans"/>
          <a:cs typeface="Open Sans"/>
          <a:sym typeface="Open Sans"/>
        </a:defRPr>
      </a:lvl8pPr>
      <a:lvl9pPr marL="0" marR="0" indent="18288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700" b="1" i="0" u="none" strike="noStrike" cap="all" spc="513" baseline="0">
          <a:ln>
            <a:noFill/>
          </a:ln>
          <a:solidFill>
            <a:srgbClr val="9B895A"/>
          </a:solidFill>
          <a:uFillTx/>
          <a:latin typeface="Open Sans"/>
          <a:ea typeface="Open Sans"/>
          <a:cs typeface="Open Sans"/>
          <a:sym typeface="Open Sans"/>
        </a:defRPr>
      </a:lvl9pPr>
    </p:titleStyle>
    <p:bodyStyle>
      <a:lvl1pPr marL="0" marR="0" indent="0" algn="l" defTabSz="825500" eaLnBrk="1" fontAlgn="auto" latinLnBrk="0" hangingPunct="1">
        <a:lnSpc>
          <a:spcPct val="11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-150" baseline="0">
          <a:ln>
            <a:noFill/>
          </a:ln>
          <a:solidFill>
            <a:srgbClr val="5E5E5E"/>
          </a:solidFill>
          <a:uFillTx/>
          <a:latin typeface="+mn-lt"/>
          <a:ea typeface="Open Sans"/>
          <a:cs typeface="Open Sans"/>
          <a:sym typeface="Open Sans"/>
        </a:defRPr>
      </a:lvl1pPr>
      <a:lvl2pPr marL="0" marR="0" indent="228600" algn="l" defTabSz="825500" eaLnBrk="1" fontAlgn="auto" latinLnBrk="0" hangingPunct="1">
        <a:lnSpc>
          <a:spcPct val="11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-150" baseline="0">
          <a:ln>
            <a:noFill/>
          </a:ln>
          <a:solidFill>
            <a:srgbClr val="5E5E5E"/>
          </a:solidFill>
          <a:uFillTx/>
          <a:latin typeface="+mn-lt"/>
          <a:ea typeface="Open Sans"/>
          <a:cs typeface="Open Sans"/>
          <a:sym typeface="Open Sans"/>
        </a:defRPr>
      </a:lvl2pPr>
      <a:lvl3pPr marL="1440000" marR="0" indent="-857250" algn="l" defTabSz="825500" eaLnBrk="1" fontAlgn="auto" latinLnBrk="0" hangingPunct="1">
        <a:lnSpc>
          <a:spcPct val="110000"/>
        </a:lnSpc>
        <a:spcBef>
          <a:spcPts val="0"/>
        </a:spcBef>
        <a:spcAft>
          <a:spcPts val="0"/>
        </a:spcAft>
        <a:buClr>
          <a:srgbClr val="83BE41"/>
        </a:buClr>
        <a:buSzTx/>
        <a:buFont typeface=".AppleSystemUIFont" charset="-120"/>
        <a:buChar char="—"/>
        <a:tabLst/>
        <a:defRPr sz="6000" b="0" i="1" u="none" strike="noStrike" cap="none" spc="-150" baseline="0">
          <a:ln>
            <a:noFill/>
          </a:ln>
          <a:solidFill>
            <a:srgbClr val="5E5E5E"/>
          </a:solidFill>
          <a:uFillTx/>
          <a:latin typeface="+mn-lt"/>
          <a:ea typeface="Open Sans"/>
          <a:cs typeface="Open Sans"/>
          <a:sym typeface="Open Sans"/>
        </a:defRPr>
      </a:lvl3pPr>
      <a:lvl4pPr marL="2160000" marR="0" indent="-685800" algn="l" defTabSz="825500" eaLnBrk="1" fontAlgn="auto" latinLnBrk="0" hangingPunct="1">
        <a:lnSpc>
          <a:spcPct val="110000"/>
        </a:lnSpc>
        <a:spcBef>
          <a:spcPts val="0"/>
        </a:spcBef>
        <a:spcAft>
          <a:spcPts val="0"/>
        </a:spcAft>
        <a:buClr>
          <a:srgbClr val="83BE41"/>
        </a:buClr>
        <a:buSzTx/>
        <a:buFont typeface=".AppleSystemUIFont" charset="-120"/>
        <a:buChar char="—"/>
        <a:tabLst/>
        <a:defRPr sz="4800" b="0" i="0" u="none" strike="noStrike" cap="none" spc="-150" baseline="0">
          <a:ln>
            <a:noFill/>
          </a:ln>
          <a:solidFill>
            <a:srgbClr val="5E5E5E"/>
          </a:solidFill>
          <a:uFillTx/>
          <a:latin typeface="+mn-lt"/>
          <a:ea typeface="Open Sans"/>
          <a:cs typeface="Open Sans"/>
          <a:sym typeface="Open Sans"/>
        </a:defRPr>
      </a:lvl4pPr>
      <a:lvl5pPr marL="2880000" marR="0" indent="-685800" algn="l" defTabSz="825500" eaLnBrk="1" fontAlgn="auto" latinLnBrk="0" hangingPunct="1">
        <a:lnSpc>
          <a:spcPct val="110000"/>
        </a:lnSpc>
        <a:spcBef>
          <a:spcPts val="0"/>
        </a:spcBef>
        <a:spcAft>
          <a:spcPts val="0"/>
        </a:spcAft>
        <a:buClr>
          <a:srgbClr val="83BE41"/>
        </a:buClr>
        <a:buSzTx/>
        <a:buFont typeface=".AppleSystemUIFont" charset="-120"/>
        <a:buChar char="–"/>
        <a:tabLst/>
        <a:defRPr sz="4800" b="0" i="1" u="none" strike="noStrike" cap="none" spc="-150" baseline="0">
          <a:ln>
            <a:noFill/>
          </a:ln>
          <a:solidFill>
            <a:srgbClr val="5E5E5E"/>
          </a:solidFill>
          <a:uFillTx/>
          <a:latin typeface="+mn-lt"/>
          <a:ea typeface="Open Sans"/>
          <a:cs typeface="Open Sans"/>
          <a:sym typeface="Open Sans"/>
        </a:defRPr>
      </a:lvl5pPr>
      <a:lvl6pPr marL="0" marR="0" indent="1143000" algn="ctr" defTabSz="825500" eaLnBrk="1" latinLnBrk="0" hangingPunct="1">
        <a:lnSpc>
          <a:spcPct val="11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300" b="0" i="0" u="none" strike="noStrike" cap="none" spc="-206" baseline="0">
          <a:ln>
            <a:noFill/>
          </a:ln>
          <a:solidFill>
            <a:srgbClr val="004E46"/>
          </a:solidFill>
          <a:uFillTx/>
          <a:latin typeface="Open Sans"/>
          <a:ea typeface="Open Sans"/>
          <a:cs typeface="Open Sans"/>
          <a:sym typeface="Open Sans"/>
        </a:defRPr>
      </a:lvl6pPr>
      <a:lvl7pPr marL="0" marR="0" indent="1371600" algn="ctr" defTabSz="825500" eaLnBrk="1" latinLnBrk="0" hangingPunct="1">
        <a:lnSpc>
          <a:spcPct val="11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300" b="0" i="0" u="none" strike="noStrike" cap="none" spc="-206" baseline="0">
          <a:ln>
            <a:noFill/>
          </a:ln>
          <a:solidFill>
            <a:srgbClr val="004E46"/>
          </a:solidFill>
          <a:uFillTx/>
          <a:latin typeface="Open Sans"/>
          <a:ea typeface="Open Sans"/>
          <a:cs typeface="Open Sans"/>
          <a:sym typeface="Open Sans"/>
        </a:defRPr>
      </a:lvl7pPr>
      <a:lvl8pPr marL="0" marR="0" indent="1600200" algn="ctr" defTabSz="825500" eaLnBrk="1" latinLnBrk="0" hangingPunct="1">
        <a:lnSpc>
          <a:spcPct val="11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300" b="0" i="0" u="none" strike="noStrike" cap="none" spc="-206" baseline="0">
          <a:ln>
            <a:noFill/>
          </a:ln>
          <a:solidFill>
            <a:srgbClr val="004E46"/>
          </a:solidFill>
          <a:uFillTx/>
          <a:latin typeface="Open Sans"/>
          <a:ea typeface="Open Sans"/>
          <a:cs typeface="Open Sans"/>
          <a:sym typeface="Open Sans"/>
        </a:defRPr>
      </a:lvl8pPr>
      <a:lvl9pPr marL="0" marR="0" indent="1828800" algn="ctr" defTabSz="825500" eaLnBrk="1" latinLnBrk="0" hangingPunct="1">
        <a:lnSpc>
          <a:spcPct val="11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300" b="0" i="0" u="none" strike="noStrike" cap="none" spc="-206" baseline="0">
          <a:ln>
            <a:noFill/>
          </a:ln>
          <a:solidFill>
            <a:srgbClr val="004E46"/>
          </a:solidFill>
          <a:uFillTx/>
          <a:latin typeface="Open Sans"/>
          <a:ea typeface="Open Sans"/>
          <a:cs typeface="Open Sans"/>
          <a:sym typeface="Open Sans"/>
        </a:defRPr>
      </a:lvl9pPr>
    </p:bodyStyle>
    <p:otherStyle>
      <a:lvl1pPr marL="0" marR="0" indent="0" algn="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5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Open Sans"/>
        </a:defRPr>
      </a:lvl1pPr>
      <a:lvl2pPr marL="0" marR="0" indent="228600" algn="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5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Open Sans"/>
        </a:defRPr>
      </a:lvl2pPr>
      <a:lvl3pPr marL="0" marR="0" indent="457200" algn="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5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Open Sans"/>
        </a:defRPr>
      </a:lvl3pPr>
      <a:lvl4pPr marL="0" marR="0" indent="685800" algn="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5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Open Sans"/>
        </a:defRPr>
      </a:lvl4pPr>
      <a:lvl5pPr marL="0" marR="0" indent="914400" algn="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5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Open Sans"/>
        </a:defRPr>
      </a:lvl5pPr>
      <a:lvl6pPr marL="0" marR="0" indent="1143000" algn="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5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Open Sans"/>
        </a:defRPr>
      </a:lvl6pPr>
      <a:lvl7pPr marL="0" marR="0" indent="1371600" algn="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5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Open Sans"/>
        </a:defRPr>
      </a:lvl7pPr>
      <a:lvl8pPr marL="0" marR="0" indent="1600200" algn="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5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Open Sans"/>
        </a:defRPr>
      </a:lvl8pPr>
      <a:lvl9pPr marL="0" marR="0" indent="1828800" algn="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5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Open San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3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5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 /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7.xml" /><Relationship Id="rId4" Type="http://schemas.openxmlformats.org/officeDocument/2006/relationships/chart" Target="../charts/chart2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 /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7.xml" /><Relationship Id="rId4" Type="http://schemas.openxmlformats.org/officeDocument/2006/relationships/chart" Target="../charts/chart4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 /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7.xml" /><Relationship Id="rId4" Type="http://schemas.openxmlformats.org/officeDocument/2006/relationships/chart" Target="../charts/chart6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 /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7.xml" /><Relationship Id="rId4" Type="http://schemas.openxmlformats.org/officeDocument/2006/relationships/chart" Target="../charts/chart8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 /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7.xml" /><Relationship Id="rId4" Type="http://schemas.openxmlformats.org/officeDocument/2006/relationships/chart" Target="../charts/chart10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 /><Relationship Id="rId1" Type="http://schemas.openxmlformats.org/officeDocument/2006/relationships/slideLayout" Target="../slideLayouts/slideLayout5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 /><Relationship Id="rId2" Type="http://schemas.openxmlformats.org/officeDocument/2006/relationships/notesSlide" Target="../notesSlides/notesSlide10.xml" /><Relationship Id="rId1" Type="http://schemas.openxmlformats.org/officeDocument/2006/relationships/slideLayout" Target="../slideLayouts/slideLayout7.xml" /><Relationship Id="rId5" Type="http://schemas.openxmlformats.org/officeDocument/2006/relationships/chart" Target="../charts/chart13.xml" /><Relationship Id="rId4" Type="http://schemas.openxmlformats.org/officeDocument/2006/relationships/chart" Target="../charts/chart12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 /><Relationship Id="rId2" Type="http://schemas.openxmlformats.org/officeDocument/2006/relationships/notesSlide" Target="../notesSlides/notesSlide11.xml" /><Relationship Id="rId1" Type="http://schemas.openxmlformats.org/officeDocument/2006/relationships/slideLayout" Target="../slideLayouts/slideLayout7.xml" /><Relationship Id="rId5" Type="http://schemas.openxmlformats.org/officeDocument/2006/relationships/chart" Target="../charts/chart16.xml" /><Relationship Id="rId4" Type="http://schemas.openxmlformats.org/officeDocument/2006/relationships/chart" Target="../charts/chart15.xml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 /><Relationship Id="rId2" Type="http://schemas.openxmlformats.org/officeDocument/2006/relationships/notesSlide" Target="../notesSlides/notesSlide12.xml" /><Relationship Id="rId1" Type="http://schemas.openxmlformats.org/officeDocument/2006/relationships/slideLayout" Target="../slideLayouts/slideLayout7.xml" /><Relationship Id="rId4" Type="http://schemas.openxmlformats.org/officeDocument/2006/relationships/chart" Target="../charts/chart18.xm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 /><Relationship Id="rId2" Type="http://schemas.openxmlformats.org/officeDocument/2006/relationships/notesSlide" Target="../notesSlides/notesSlide13.xml" /><Relationship Id="rId1" Type="http://schemas.openxmlformats.org/officeDocument/2006/relationships/slideLayout" Target="../slideLayouts/slideLayout7.xml" /><Relationship Id="rId4" Type="http://schemas.openxmlformats.org/officeDocument/2006/relationships/chart" Target="../charts/chart20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 /><Relationship Id="rId1" Type="http://schemas.openxmlformats.org/officeDocument/2006/relationships/slideLayout" Target="../slideLayouts/slideLayout5.xml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 /><Relationship Id="rId2" Type="http://schemas.openxmlformats.org/officeDocument/2006/relationships/notesSlide" Target="../notesSlides/notesSlide15.xml" /><Relationship Id="rId1" Type="http://schemas.openxmlformats.org/officeDocument/2006/relationships/slideLayout" Target="../slideLayouts/slideLayout7.xml" /><Relationship Id="rId4" Type="http://schemas.openxmlformats.org/officeDocument/2006/relationships/chart" Target="../charts/chart22.xml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 /><Relationship Id="rId2" Type="http://schemas.openxmlformats.org/officeDocument/2006/relationships/notesSlide" Target="../notesSlides/notesSlide16.xml" /><Relationship Id="rId1" Type="http://schemas.openxmlformats.org/officeDocument/2006/relationships/slideLayout" Target="../slideLayouts/slideLayout7.xml" /><Relationship Id="rId4" Type="http://schemas.openxmlformats.org/officeDocument/2006/relationships/chart" Target="../charts/chart24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 /><Relationship Id="rId1" Type="http://schemas.openxmlformats.org/officeDocument/2006/relationships/slideLayout" Target="../slideLayouts/slideLayout6.xml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 /><Relationship Id="rId2" Type="http://schemas.openxmlformats.org/officeDocument/2006/relationships/notesSlide" Target="../notesSlides/notesSlide18.xml" /><Relationship Id="rId1" Type="http://schemas.openxmlformats.org/officeDocument/2006/relationships/slideLayout" Target="../slideLayouts/slideLayout7.xml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 /><Relationship Id="rId1" Type="http://schemas.openxmlformats.org/officeDocument/2006/relationships/slideLayout" Target="../slideLayouts/slideLayout5.xml" 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 /><Relationship Id="rId1" Type="http://schemas.openxmlformats.org/officeDocument/2006/relationships/slideLayout" Target="../slideLayouts/slideLayout7.xml" 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 /><Relationship Id="rId2" Type="http://schemas.openxmlformats.org/officeDocument/2006/relationships/notesSlide" Target="../notesSlides/notesSlide21.xml" /><Relationship Id="rId1" Type="http://schemas.openxmlformats.org/officeDocument/2006/relationships/slideLayout" Target="../slideLayouts/slideLayout5.xml" /><Relationship Id="rId4" Type="http://schemas.openxmlformats.org/officeDocument/2006/relationships/image" Target="../media/image10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81861" y="5516104"/>
            <a:ext cx="19044359" cy="2147075"/>
          </a:xfrm>
        </p:spPr>
        <p:txBody>
          <a:bodyPr anchor="ctr">
            <a:normAutofit/>
          </a:bodyPr>
          <a:lstStyle/>
          <a:p>
            <a:r>
              <a:rPr lang="en-US" sz="6600" dirty="0"/>
              <a:t>A small open economy in a rapidly changing world</a:t>
            </a:r>
            <a:br>
              <a:rPr lang="en-US" sz="6600" dirty="0"/>
            </a:br>
            <a:br>
              <a:rPr lang="en-US" sz="3600" dirty="0"/>
            </a:br>
            <a:r>
              <a:rPr lang="en-US" sz="6000" dirty="0"/>
              <a:t>    - the case of Ireland</a:t>
            </a:r>
            <a:endParaRPr lang="en-IE" sz="6000" dirty="0"/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"/>
          </p:nvPr>
        </p:nvSpPr>
        <p:spPr>
          <a:xfrm>
            <a:off x="2781861" y="9939390"/>
            <a:ext cx="20201563" cy="2642384"/>
          </a:xfrm>
        </p:spPr>
        <p:txBody>
          <a:bodyPr>
            <a:noAutofit/>
          </a:bodyPr>
          <a:lstStyle/>
          <a:p>
            <a:r>
              <a:rPr lang="en-US" dirty="0"/>
              <a:t>John McCarthy</a:t>
            </a:r>
          </a:p>
          <a:p>
            <a:r>
              <a:rPr lang="en-US" dirty="0"/>
              <a:t>Chief Economist, Department of Finance</a:t>
            </a:r>
          </a:p>
          <a:p>
            <a:r>
              <a:rPr lang="en-US" sz="2800" dirty="0"/>
              <a:t>Morocco, 8</a:t>
            </a:r>
            <a:r>
              <a:rPr lang="en-US" sz="2800" baseline="30000" dirty="0"/>
              <a:t>th</a:t>
            </a:r>
            <a:r>
              <a:rPr lang="en-US" sz="2800" dirty="0"/>
              <a:t> June 2023</a:t>
            </a:r>
          </a:p>
        </p:txBody>
      </p:sp>
    </p:spTree>
    <p:extLst>
      <p:ext uri="{BB962C8B-B14F-4D97-AF65-F5344CB8AC3E}">
        <p14:creationId xmlns:p14="http://schemas.microsoft.com/office/powerpoint/2010/main" val="2101868105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4929" y="1604470"/>
            <a:ext cx="18949574" cy="972475"/>
          </a:xfrm>
        </p:spPr>
        <p:txBody>
          <a:bodyPr>
            <a:normAutofit/>
          </a:bodyPr>
          <a:lstStyle/>
          <a:p>
            <a:r>
              <a:rPr lang="en-IE" sz="6000" dirty="0"/>
              <a:t>Setting the scene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82780" y="3472675"/>
            <a:ext cx="20002471" cy="55194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720000" indent="-57150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IE" sz="4400" dirty="0">
                <a:solidFill>
                  <a:srgbClr val="004D44"/>
                </a:solidFill>
                <a:latin typeface="Arial Body"/>
              </a:rPr>
              <a:t>Structural features of the Irish economy – a whistle-stop tour</a:t>
            </a:r>
          </a:p>
          <a:p>
            <a:pPr marL="720000" indent="-57150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IE" sz="4400" dirty="0">
                <a:solidFill>
                  <a:srgbClr val="004D44"/>
                </a:solidFill>
                <a:latin typeface="Arial Body"/>
              </a:rPr>
              <a:t>Post-pandemic issues – the Irish economy</a:t>
            </a:r>
          </a:p>
          <a:p>
            <a:pPr marL="720000" indent="-57150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IE" sz="4400" dirty="0">
                <a:solidFill>
                  <a:srgbClr val="004D44"/>
                </a:solidFill>
                <a:latin typeface="Arial Body"/>
              </a:rPr>
              <a:t>Structural change: the 4Ds</a:t>
            </a:r>
          </a:p>
          <a:p>
            <a:pPr marL="720000" indent="-57150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IE" sz="4400" dirty="0">
                <a:solidFill>
                  <a:srgbClr val="004D44"/>
                </a:solidFill>
                <a:latin typeface="Arial Body"/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3131561521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405162" y="5497445"/>
            <a:ext cx="21600000" cy="1069609"/>
          </a:xfrm>
        </p:spPr>
        <p:txBody>
          <a:bodyPr>
            <a:noAutofit/>
          </a:bodyPr>
          <a:lstStyle/>
          <a:p>
            <a:pPr marL="148500" algn="ctr">
              <a:lnSpc>
                <a:spcPct val="100000"/>
              </a:lnSpc>
            </a:pPr>
            <a:r>
              <a:rPr lang="en-IE" sz="5400" dirty="0">
                <a:latin typeface="Arial Body"/>
              </a:rPr>
              <a:t>Structural features of the Irish economy – a whistle-stop tour</a:t>
            </a:r>
          </a:p>
        </p:txBody>
      </p:sp>
    </p:spTree>
    <p:extLst>
      <p:ext uri="{BB962C8B-B14F-4D97-AF65-F5344CB8AC3E}">
        <p14:creationId xmlns:p14="http://schemas.microsoft.com/office/powerpoint/2010/main" val="1821757078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11079" y="2504427"/>
            <a:ext cx="9713081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IE" sz="3200" b="1" dirty="0">
                <a:solidFill>
                  <a:schemeClr val="accent1"/>
                </a:solidFill>
                <a:latin typeface="Arial Body"/>
              </a:rPr>
              <a:t>GDP by sector of origin, </a:t>
            </a:r>
            <a:r>
              <a:rPr lang="en-IE" sz="2800" dirty="0">
                <a:solidFill>
                  <a:schemeClr val="accent1"/>
                </a:solidFill>
                <a:latin typeface="Arial Body"/>
              </a:rPr>
              <a:t>per cent</a:t>
            </a:r>
            <a:endParaRPr lang="en-IE" sz="2000" dirty="0">
              <a:solidFill>
                <a:srgbClr val="004D44"/>
              </a:solidFill>
            </a:endParaRPr>
          </a:p>
        </p:txBody>
      </p:sp>
      <p:sp>
        <p:nvSpPr>
          <p:cNvPr id="8" name="Title 3"/>
          <p:cNvSpPr txBox="1">
            <a:spLocks/>
          </p:cNvSpPr>
          <p:nvPr/>
        </p:nvSpPr>
        <p:spPr>
          <a:xfrm>
            <a:off x="1347399" y="938211"/>
            <a:ext cx="23036601" cy="103394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 i="0" u="none" strike="noStrike" cap="none" spc="-90" baseline="0">
                <a:ln>
                  <a:noFill/>
                </a:ln>
                <a:solidFill>
                  <a:srgbClr val="004D44"/>
                </a:solidFill>
                <a:uFillTx/>
                <a:latin typeface="+mn-lt"/>
                <a:ea typeface="Open Sans"/>
                <a:cs typeface="Open Sans"/>
                <a:sym typeface="Open Sans"/>
              </a:defRPr>
            </a:lvl1pPr>
            <a:lvl2pPr marL="0" marR="0" indent="114300" algn="ctr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 i="0" u="none" strike="noStrike" cap="all" spc="257" baseline="0">
                <a:ln>
                  <a:noFill/>
                </a:ln>
                <a:solidFill>
                  <a:srgbClr val="9B895A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2pPr>
            <a:lvl3pPr marL="0" marR="0" indent="228600" algn="ctr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 i="0" u="none" strike="noStrike" cap="all" spc="257" baseline="0">
                <a:ln>
                  <a:noFill/>
                </a:ln>
                <a:solidFill>
                  <a:srgbClr val="9B895A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3pPr>
            <a:lvl4pPr marL="0" marR="0" indent="342900" algn="ctr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 i="0" u="none" strike="noStrike" cap="all" spc="257" baseline="0">
                <a:ln>
                  <a:noFill/>
                </a:ln>
                <a:solidFill>
                  <a:srgbClr val="9B895A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4pPr>
            <a:lvl5pPr marL="0" marR="0" indent="457200" algn="ctr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 i="0" u="none" strike="noStrike" cap="all" spc="257" baseline="0">
                <a:ln>
                  <a:noFill/>
                </a:ln>
                <a:solidFill>
                  <a:srgbClr val="9B895A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5pPr>
            <a:lvl6pPr marL="0" marR="0" indent="571500" algn="ctr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 i="0" u="none" strike="noStrike" cap="all" spc="257" baseline="0">
                <a:ln>
                  <a:noFill/>
                </a:ln>
                <a:solidFill>
                  <a:srgbClr val="9B895A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6pPr>
            <a:lvl7pPr marL="0" marR="0" indent="685800" algn="ctr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 i="0" u="none" strike="noStrike" cap="all" spc="257" baseline="0">
                <a:ln>
                  <a:noFill/>
                </a:ln>
                <a:solidFill>
                  <a:srgbClr val="9B895A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7pPr>
            <a:lvl8pPr marL="0" marR="0" indent="800100" algn="ctr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 i="0" u="none" strike="noStrike" cap="all" spc="257" baseline="0">
                <a:ln>
                  <a:noFill/>
                </a:ln>
                <a:solidFill>
                  <a:srgbClr val="9B895A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8pPr>
            <a:lvl9pPr marL="0" marR="0" indent="914400" algn="ctr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 i="0" u="none" strike="noStrike" cap="all" spc="257" baseline="0">
                <a:ln>
                  <a:noFill/>
                </a:ln>
                <a:solidFill>
                  <a:srgbClr val="9B895A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r>
              <a:rPr lang="en-IE" dirty="0"/>
              <a:t>Transformation of production</a:t>
            </a:r>
            <a:endParaRPr lang="en-IE" b="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48716" y="2504427"/>
            <a:ext cx="11580861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IE" sz="3200" b="1" dirty="0">
                <a:solidFill>
                  <a:schemeClr val="accent1"/>
                </a:solidFill>
                <a:latin typeface="Arial Body"/>
              </a:rPr>
              <a:t>…with increasing concentration of activity</a:t>
            </a:r>
            <a:endParaRPr lang="en-IE" sz="2000" dirty="0">
              <a:solidFill>
                <a:srgbClr val="004D44"/>
              </a:solidFill>
            </a:endParaRP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1566405"/>
              </p:ext>
            </p:extLst>
          </p:nvPr>
        </p:nvGraphicFramePr>
        <p:xfrm>
          <a:off x="203200" y="3099462"/>
          <a:ext cx="11135360" cy="93160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15914950"/>
              </p:ext>
            </p:extLst>
          </p:nvPr>
        </p:nvGraphicFramePr>
        <p:xfrm>
          <a:off x="12334241" y="3099462"/>
          <a:ext cx="11724640" cy="93160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76499383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11079" y="2504427"/>
            <a:ext cx="9713081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IE" sz="3200" b="1" dirty="0">
                <a:solidFill>
                  <a:schemeClr val="accent1"/>
                </a:solidFill>
                <a:latin typeface="Arial Body"/>
              </a:rPr>
              <a:t>Sectoral shift in employment, </a:t>
            </a:r>
            <a:r>
              <a:rPr lang="en-IE" sz="2800" dirty="0">
                <a:solidFill>
                  <a:schemeClr val="accent1"/>
                </a:solidFill>
                <a:latin typeface="Arial Body"/>
              </a:rPr>
              <a:t>per cent</a:t>
            </a:r>
            <a:endParaRPr lang="en-IE" sz="2000" dirty="0">
              <a:solidFill>
                <a:srgbClr val="004D44"/>
              </a:solidFill>
            </a:endParaRPr>
          </a:p>
        </p:txBody>
      </p:sp>
      <p:sp>
        <p:nvSpPr>
          <p:cNvPr id="8" name="Title 3"/>
          <p:cNvSpPr txBox="1">
            <a:spLocks/>
          </p:cNvSpPr>
          <p:nvPr/>
        </p:nvSpPr>
        <p:spPr>
          <a:xfrm>
            <a:off x="1347399" y="938211"/>
            <a:ext cx="23036601" cy="103394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 i="0" u="none" strike="noStrike" cap="none" spc="-90" baseline="0">
                <a:ln>
                  <a:noFill/>
                </a:ln>
                <a:solidFill>
                  <a:srgbClr val="004D44"/>
                </a:solidFill>
                <a:uFillTx/>
                <a:latin typeface="+mn-lt"/>
                <a:ea typeface="Open Sans"/>
                <a:cs typeface="Open Sans"/>
                <a:sym typeface="Open Sans"/>
              </a:defRPr>
            </a:lvl1pPr>
            <a:lvl2pPr marL="0" marR="0" indent="114300" algn="ctr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 i="0" u="none" strike="noStrike" cap="all" spc="257" baseline="0">
                <a:ln>
                  <a:noFill/>
                </a:ln>
                <a:solidFill>
                  <a:srgbClr val="9B895A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2pPr>
            <a:lvl3pPr marL="0" marR="0" indent="228600" algn="ctr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 i="0" u="none" strike="noStrike" cap="all" spc="257" baseline="0">
                <a:ln>
                  <a:noFill/>
                </a:ln>
                <a:solidFill>
                  <a:srgbClr val="9B895A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3pPr>
            <a:lvl4pPr marL="0" marR="0" indent="342900" algn="ctr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 i="0" u="none" strike="noStrike" cap="all" spc="257" baseline="0">
                <a:ln>
                  <a:noFill/>
                </a:ln>
                <a:solidFill>
                  <a:srgbClr val="9B895A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4pPr>
            <a:lvl5pPr marL="0" marR="0" indent="457200" algn="ctr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 i="0" u="none" strike="noStrike" cap="all" spc="257" baseline="0">
                <a:ln>
                  <a:noFill/>
                </a:ln>
                <a:solidFill>
                  <a:srgbClr val="9B895A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5pPr>
            <a:lvl6pPr marL="0" marR="0" indent="571500" algn="ctr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 i="0" u="none" strike="noStrike" cap="all" spc="257" baseline="0">
                <a:ln>
                  <a:noFill/>
                </a:ln>
                <a:solidFill>
                  <a:srgbClr val="9B895A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6pPr>
            <a:lvl7pPr marL="0" marR="0" indent="685800" algn="ctr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 i="0" u="none" strike="noStrike" cap="all" spc="257" baseline="0">
                <a:ln>
                  <a:noFill/>
                </a:ln>
                <a:solidFill>
                  <a:srgbClr val="9B895A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7pPr>
            <a:lvl8pPr marL="0" marR="0" indent="800100" algn="ctr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 i="0" u="none" strike="noStrike" cap="all" spc="257" baseline="0">
                <a:ln>
                  <a:noFill/>
                </a:ln>
                <a:solidFill>
                  <a:srgbClr val="9B895A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8pPr>
            <a:lvl9pPr marL="0" marR="0" indent="914400" algn="ctr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 i="0" u="none" strike="noStrike" cap="all" spc="257" baseline="0">
                <a:ln>
                  <a:noFill/>
                </a:ln>
                <a:solidFill>
                  <a:srgbClr val="9B895A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r>
              <a:rPr lang="en-IE" dirty="0"/>
              <a:t>Transformation of the labour market</a:t>
            </a:r>
            <a:endParaRPr lang="en-IE" b="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48716" y="2504427"/>
            <a:ext cx="11580861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IE" sz="3200" b="1" dirty="0">
                <a:solidFill>
                  <a:schemeClr val="accent1"/>
                </a:solidFill>
                <a:latin typeface="Arial Body"/>
              </a:rPr>
              <a:t>…enabled by (delayed) human capital accumulation</a:t>
            </a:r>
            <a:endParaRPr lang="en-IE" sz="2000" dirty="0">
              <a:solidFill>
                <a:srgbClr val="004D44"/>
              </a:solidFill>
            </a:endParaRPr>
          </a:p>
        </p:txBody>
      </p:sp>
      <p:graphicFrame>
        <p:nvGraphicFramePr>
          <p:cNvPr id="11" name="Chart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2629513"/>
              </p:ext>
            </p:extLst>
          </p:nvPr>
        </p:nvGraphicFramePr>
        <p:xfrm>
          <a:off x="11846560" y="3251200"/>
          <a:ext cx="11968480" cy="9428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6207403"/>
              </p:ext>
            </p:extLst>
          </p:nvPr>
        </p:nvGraphicFramePr>
        <p:xfrm>
          <a:off x="264160" y="3099462"/>
          <a:ext cx="10993120" cy="94176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096879697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11079" y="2504427"/>
            <a:ext cx="9713081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IE" sz="3200" b="1" dirty="0">
                <a:solidFill>
                  <a:schemeClr val="accent1"/>
                </a:solidFill>
                <a:latin typeface="Arial Body"/>
              </a:rPr>
              <a:t>Trade as share of GDP, </a:t>
            </a:r>
            <a:r>
              <a:rPr lang="en-IE" sz="2800" dirty="0">
                <a:solidFill>
                  <a:schemeClr val="accent1"/>
                </a:solidFill>
                <a:latin typeface="Arial Body"/>
              </a:rPr>
              <a:t>per cent</a:t>
            </a:r>
            <a:endParaRPr lang="en-IE" sz="2000" dirty="0">
              <a:solidFill>
                <a:srgbClr val="004D44"/>
              </a:solidFill>
            </a:endParaRPr>
          </a:p>
        </p:txBody>
      </p:sp>
      <p:sp>
        <p:nvSpPr>
          <p:cNvPr id="8" name="Title 3"/>
          <p:cNvSpPr txBox="1">
            <a:spLocks/>
          </p:cNvSpPr>
          <p:nvPr/>
        </p:nvSpPr>
        <p:spPr>
          <a:xfrm>
            <a:off x="1088973" y="958531"/>
            <a:ext cx="20755027" cy="1032829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0" marR="0" indent="0" algn="l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 i="0" u="none" strike="noStrike" cap="none" spc="-90" baseline="0">
                <a:ln>
                  <a:noFill/>
                </a:ln>
                <a:solidFill>
                  <a:srgbClr val="004D44"/>
                </a:solidFill>
                <a:uFillTx/>
                <a:latin typeface="+mn-lt"/>
                <a:ea typeface="Open Sans"/>
                <a:cs typeface="Open Sans"/>
                <a:sym typeface="Open Sans"/>
              </a:defRPr>
            </a:lvl1pPr>
            <a:lvl2pPr marL="0" marR="0" indent="114300" algn="ctr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 i="0" u="none" strike="noStrike" cap="all" spc="257" baseline="0">
                <a:ln>
                  <a:noFill/>
                </a:ln>
                <a:solidFill>
                  <a:srgbClr val="9B895A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2pPr>
            <a:lvl3pPr marL="0" marR="0" indent="228600" algn="ctr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 i="0" u="none" strike="noStrike" cap="all" spc="257" baseline="0">
                <a:ln>
                  <a:noFill/>
                </a:ln>
                <a:solidFill>
                  <a:srgbClr val="9B895A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3pPr>
            <a:lvl4pPr marL="0" marR="0" indent="342900" algn="ctr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 i="0" u="none" strike="noStrike" cap="all" spc="257" baseline="0">
                <a:ln>
                  <a:noFill/>
                </a:ln>
                <a:solidFill>
                  <a:srgbClr val="9B895A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4pPr>
            <a:lvl5pPr marL="0" marR="0" indent="457200" algn="ctr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 i="0" u="none" strike="noStrike" cap="all" spc="257" baseline="0">
                <a:ln>
                  <a:noFill/>
                </a:ln>
                <a:solidFill>
                  <a:srgbClr val="9B895A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5pPr>
            <a:lvl6pPr marL="0" marR="0" indent="571500" algn="ctr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 i="0" u="none" strike="noStrike" cap="all" spc="257" baseline="0">
                <a:ln>
                  <a:noFill/>
                </a:ln>
                <a:solidFill>
                  <a:srgbClr val="9B895A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6pPr>
            <a:lvl7pPr marL="0" marR="0" indent="685800" algn="ctr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 i="0" u="none" strike="noStrike" cap="all" spc="257" baseline="0">
                <a:ln>
                  <a:noFill/>
                </a:ln>
                <a:solidFill>
                  <a:srgbClr val="9B895A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7pPr>
            <a:lvl8pPr marL="0" marR="0" indent="800100" algn="ctr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 i="0" u="none" strike="noStrike" cap="all" spc="257" baseline="0">
                <a:ln>
                  <a:noFill/>
                </a:ln>
                <a:solidFill>
                  <a:srgbClr val="9B895A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8pPr>
            <a:lvl9pPr marL="0" marR="0" indent="914400" algn="ctr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 i="0" u="none" strike="noStrike" cap="all" spc="257" baseline="0">
                <a:ln>
                  <a:noFill/>
                </a:ln>
                <a:solidFill>
                  <a:srgbClr val="9B895A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r>
              <a:rPr lang="en-IE" dirty="0"/>
              <a:t>Trade openness – “picking winners” to reduce geographical dis-advantage</a:t>
            </a:r>
            <a:endParaRPr lang="en-IE" b="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48716" y="2504427"/>
            <a:ext cx="11580861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IE" sz="3200" b="1" dirty="0">
                <a:solidFill>
                  <a:schemeClr val="accent1"/>
                </a:solidFill>
                <a:latin typeface="Arial Body"/>
              </a:rPr>
              <a:t>Sectors: ratio of value to physical weight = high</a:t>
            </a:r>
            <a:endParaRPr lang="en-IE" sz="2000" dirty="0">
              <a:solidFill>
                <a:srgbClr val="004D44"/>
              </a:solidFill>
            </a:endParaRPr>
          </a:p>
        </p:txBody>
      </p:sp>
      <p:graphicFrame>
        <p:nvGraphicFramePr>
          <p:cNvPr id="7" name="Char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7941862"/>
              </p:ext>
            </p:extLst>
          </p:nvPr>
        </p:nvGraphicFramePr>
        <p:xfrm>
          <a:off x="174573" y="3373120"/>
          <a:ext cx="11306227" cy="9103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hart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5462372"/>
              </p:ext>
            </p:extLst>
          </p:nvPr>
        </p:nvGraphicFramePr>
        <p:xfrm>
          <a:off x="12252960" y="3373120"/>
          <a:ext cx="11785600" cy="8900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20792473" y="12862383"/>
            <a:ext cx="3422193" cy="4103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IE" sz="2000" dirty="0">
                <a:solidFill>
                  <a:schemeClr val="accent1"/>
                </a:solidFill>
                <a:latin typeface="Arial Body"/>
              </a:rPr>
              <a:t>Note: trade = ((X+M)/2)/Y</a:t>
            </a:r>
            <a:endParaRPr lang="en-IE" sz="1400" dirty="0">
              <a:solidFill>
                <a:srgbClr val="004D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449839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91006" y="2796917"/>
            <a:ext cx="11580861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IE" sz="3200" b="1" dirty="0">
                <a:solidFill>
                  <a:schemeClr val="accent1"/>
                </a:solidFill>
                <a:latin typeface="Arial Body"/>
              </a:rPr>
              <a:t>GDP by institutional sector, 2021, </a:t>
            </a:r>
            <a:r>
              <a:rPr lang="en-IE" sz="3200" dirty="0">
                <a:solidFill>
                  <a:schemeClr val="accent1"/>
                </a:solidFill>
                <a:latin typeface="Arial Body"/>
              </a:rPr>
              <a:t>€ </a:t>
            </a:r>
            <a:r>
              <a:rPr lang="en-IE" sz="3200" dirty="0" err="1">
                <a:solidFill>
                  <a:schemeClr val="accent1"/>
                </a:solidFill>
                <a:latin typeface="Arial Body"/>
              </a:rPr>
              <a:t>mn</a:t>
            </a:r>
            <a:endParaRPr lang="en-IE" sz="2000" dirty="0">
              <a:solidFill>
                <a:srgbClr val="004D44"/>
              </a:solidFill>
            </a:endParaRPr>
          </a:p>
        </p:txBody>
      </p:sp>
      <p:sp>
        <p:nvSpPr>
          <p:cNvPr id="8" name="Title 3"/>
          <p:cNvSpPr txBox="1">
            <a:spLocks/>
          </p:cNvSpPr>
          <p:nvPr/>
        </p:nvSpPr>
        <p:spPr>
          <a:xfrm>
            <a:off x="1347400" y="1022968"/>
            <a:ext cx="17838376" cy="92221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 i="0" u="none" strike="noStrike" cap="none" spc="-90" baseline="0">
                <a:ln>
                  <a:noFill/>
                </a:ln>
                <a:solidFill>
                  <a:srgbClr val="004D44"/>
                </a:solidFill>
                <a:uFillTx/>
                <a:latin typeface="+mn-lt"/>
                <a:ea typeface="Open Sans"/>
                <a:cs typeface="Open Sans"/>
                <a:sym typeface="Open Sans"/>
              </a:defRPr>
            </a:lvl1pPr>
            <a:lvl2pPr marL="0" marR="0" indent="114300" algn="ctr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 i="0" u="none" strike="noStrike" cap="all" spc="257" baseline="0">
                <a:ln>
                  <a:noFill/>
                </a:ln>
                <a:solidFill>
                  <a:srgbClr val="9B895A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2pPr>
            <a:lvl3pPr marL="0" marR="0" indent="228600" algn="ctr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 i="0" u="none" strike="noStrike" cap="all" spc="257" baseline="0">
                <a:ln>
                  <a:noFill/>
                </a:ln>
                <a:solidFill>
                  <a:srgbClr val="9B895A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3pPr>
            <a:lvl4pPr marL="0" marR="0" indent="342900" algn="ctr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 i="0" u="none" strike="noStrike" cap="all" spc="257" baseline="0">
                <a:ln>
                  <a:noFill/>
                </a:ln>
                <a:solidFill>
                  <a:srgbClr val="9B895A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4pPr>
            <a:lvl5pPr marL="0" marR="0" indent="457200" algn="ctr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 i="0" u="none" strike="noStrike" cap="all" spc="257" baseline="0">
                <a:ln>
                  <a:noFill/>
                </a:ln>
                <a:solidFill>
                  <a:srgbClr val="9B895A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5pPr>
            <a:lvl6pPr marL="0" marR="0" indent="571500" algn="ctr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 i="0" u="none" strike="noStrike" cap="all" spc="257" baseline="0">
                <a:ln>
                  <a:noFill/>
                </a:ln>
                <a:solidFill>
                  <a:srgbClr val="9B895A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6pPr>
            <a:lvl7pPr marL="0" marR="0" indent="685800" algn="ctr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 i="0" u="none" strike="noStrike" cap="all" spc="257" baseline="0">
                <a:ln>
                  <a:noFill/>
                </a:ln>
                <a:solidFill>
                  <a:srgbClr val="9B895A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7pPr>
            <a:lvl8pPr marL="0" marR="0" indent="800100" algn="ctr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 i="0" u="none" strike="noStrike" cap="all" spc="257" baseline="0">
                <a:ln>
                  <a:noFill/>
                </a:ln>
                <a:solidFill>
                  <a:srgbClr val="9B895A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8pPr>
            <a:lvl9pPr marL="0" marR="0" indent="914400" algn="ctr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 i="0" u="none" strike="noStrike" cap="all" spc="257" baseline="0">
                <a:ln>
                  <a:noFill/>
                </a:ln>
                <a:solidFill>
                  <a:srgbClr val="9B895A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r>
              <a:rPr lang="en-IE" dirty="0"/>
              <a:t>Foreign-owned </a:t>
            </a:r>
            <a:r>
              <a:rPr lang="en-IE" dirty="0">
                <a:solidFill>
                  <a:srgbClr val="A3915E"/>
                </a:solidFill>
              </a:rPr>
              <a:t>capital</a:t>
            </a:r>
            <a:r>
              <a:rPr lang="en-IE" dirty="0"/>
              <a:t> plays a major role in Irish economy</a:t>
            </a:r>
            <a:endParaRPr lang="en-IE" b="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644095" y="2796918"/>
            <a:ext cx="12739905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IE" sz="3200" b="1" dirty="0">
                <a:solidFill>
                  <a:schemeClr val="accent1"/>
                </a:solidFill>
                <a:latin typeface="Arial Body"/>
              </a:rPr>
              <a:t>Gross value added, by nationality of ownership, </a:t>
            </a:r>
            <a:r>
              <a:rPr lang="en-IE" sz="2800" dirty="0">
                <a:solidFill>
                  <a:schemeClr val="accent1"/>
                </a:solidFill>
                <a:latin typeface="Arial Body"/>
              </a:rPr>
              <a:t>€m in 2021 prices</a:t>
            </a:r>
            <a:endParaRPr lang="en-IE" sz="2000" dirty="0">
              <a:solidFill>
                <a:srgbClr val="004D44"/>
              </a:solidFill>
            </a:endParaRPr>
          </a:p>
        </p:txBody>
      </p:sp>
      <p:graphicFrame>
        <p:nvGraphicFramePr>
          <p:cNvPr id="9" name="Char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0268366"/>
              </p:ext>
            </p:extLst>
          </p:nvPr>
        </p:nvGraphicFramePr>
        <p:xfrm>
          <a:off x="591006" y="3474721"/>
          <a:ext cx="10950753" cy="89444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38647941"/>
              </p:ext>
            </p:extLst>
          </p:nvPr>
        </p:nvGraphicFramePr>
        <p:xfrm>
          <a:off x="12649458" y="3474720"/>
          <a:ext cx="11551662" cy="91643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374295008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91006" y="2714153"/>
            <a:ext cx="11580861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IE" sz="3200" b="1" dirty="0">
                <a:solidFill>
                  <a:schemeClr val="accent1"/>
                </a:solidFill>
                <a:latin typeface="Arial Body"/>
              </a:rPr>
              <a:t>1-in-5 employed is foreign-born vs. 1-in-20 in 2000</a:t>
            </a:r>
            <a:endParaRPr lang="en-IE" sz="2000" dirty="0">
              <a:solidFill>
                <a:srgbClr val="004D44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985105" y="2714152"/>
            <a:ext cx="9919855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IE" sz="3200" b="1" dirty="0">
                <a:solidFill>
                  <a:schemeClr val="accent1"/>
                </a:solidFill>
                <a:latin typeface="Arial Body"/>
              </a:rPr>
              <a:t>Employment of foreign-born by nationality, 2022</a:t>
            </a:r>
            <a:endParaRPr lang="en-IE" sz="2000" dirty="0">
              <a:solidFill>
                <a:srgbClr val="004D44"/>
              </a:solidFill>
            </a:endParaRPr>
          </a:p>
        </p:txBody>
      </p:sp>
      <p:graphicFrame>
        <p:nvGraphicFramePr>
          <p:cNvPr id="10" name="Chart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7360898"/>
              </p:ext>
            </p:extLst>
          </p:nvPr>
        </p:nvGraphicFramePr>
        <p:xfrm>
          <a:off x="349134" y="3474720"/>
          <a:ext cx="10573789" cy="8994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Chart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064669"/>
              </p:ext>
            </p:extLst>
          </p:nvPr>
        </p:nvGraphicFramePr>
        <p:xfrm>
          <a:off x="11687695" y="3474720"/>
          <a:ext cx="12191264" cy="8994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Title 3"/>
          <p:cNvSpPr txBox="1">
            <a:spLocks/>
          </p:cNvSpPr>
          <p:nvPr/>
        </p:nvSpPr>
        <p:spPr>
          <a:xfrm>
            <a:off x="1388040" y="1019782"/>
            <a:ext cx="17838376" cy="92221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 i="0" u="none" strike="noStrike" cap="none" spc="-90" baseline="0">
                <a:ln>
                  <a:noFill/>
                </a:ln>
                <a:solidFill>
                  <a:srgbClr val="004D44"/>
                </a:solidFill>
                <a:uFillTx/>
                <a:latin typeface="+mn-lt"/>
                <a:ea typeface="Open Sans"/>
                <a:cs typeface="Open Sans"/>
                <a:sym typeface="Open Sans"/>
              </a:defRPr>
            </a:lvl1pPr>
            <a:lvl2pPr marL="0" marR="0" indent="114300" algn="ctr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 i="0" u="none" strike="noStrike" cap="all" spc="257" baseline="0">
                <a:ln>
                  <a:noFill/>
                </a:ln>
                <a:solidFill>
                  <a:srgbClr val="9B895A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2pPr>
            <a:lvl3pPr marL="0" marR="0" indent="228600" algn="ctr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 i="0" u="none" strike="noStrike" cap="all" spc="257" baseline="0">
                <a:ln>
                  <a:noFill/>
                </a:ln>
                <a:solidFill>
                  <a:srgbClr val="9B895A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3pPr>
            <a:lvl4pPr marL="0" marR="0" indent="342900" algn="ctr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 i="0" u="none" strike="noStrike" cap="all" spc="257" baseline="0">
                <a:ln>
                  <a:noFill/>
                </a:ln>
                <a:solidFill>
                  <a:srgbClr val="9B895A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4pPr>
            <a:lvl5pPr marL="0" marR="0" indent="457200" algn="ctr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 i="0" u="none" strike="noStrike" cap="all" spc="257" baseline="0">
                <a:ln>
                  <a:noFill/>
                </a:ln>
                <a:solidFill>
                  <a:srgbClr val="9B895A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5pPr>
            <a:lvl6pPr marL="0" marR="0" indent="571500" algn="ctr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 i="0" u="none" strike="noStrike" cap="all" spc="257" baseline="0">
                <a:ln>
                  <a:noFill/>
                </a:ln>
                <a:solidFill>
                  <a:srgbClr val="9B895A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6pPr>
            <a:lvl7pPr marL="0" marR="0" indent="685800" algn="ctr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 i="0" u="none" strike="noStrike" cap="all" spc="257" baseline="0">
                <a:ln>
                  <a:noFill/>
                </a:ln>
                <a:solidFill>
                  <a:srgbClr val="9B895A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7pPr>
            <a:lvl8pPr marL="0" marR="0" indent="800100" algn="ctr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 i="0" u="none" strike="noStrike" cap="all" spc="257" baseline="0">
                <a:ln>
                  <a:noFill/>
                </a:ln>
                <a:solidFill>
                  <a:srgbClr val="9B895A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8pPr>
            <a:lvl9pPr marL="0" marR="0" indent="914400" algn="ctr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 i="0" u="none" strike="noStrike" cap="all" spc="257" baseline="0">
                <a:ln>
                  <a:noFill/>
                </a:ln>
                <a:solidFill>
                  <a:srgbClr val="9B895A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r>
              <a:rPr lang="en-IE" dirty="0"/>
              <a:t>Foreign-owned </a:t>
            </a:r>
            <a:r>
              <a:rPr lang="en-IE" dirty="0">
                <a:solidFill>
                  <a:srgbClr val="A3915E"/>
                </a:solidFill>
              </a:rPr>
              <a:t>labour</a:t>
            </a:r>
            <a:r>
              <a:rPr lang="en-IE" dirty="0"/>
              <a:t> also plays a major role</a:t>
            </a:r>
            <a:endParaRPr lang="en-IE" b="0" dirty="0">
              <a:solidFill>
                <a:srgbClr val="FF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174240" y="-1706880"/>
            <a:ext cx="45719" cy="45719"/>
          </a:xfrm>
          <a:prstGeom prst="rect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IE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3" name="Oval 2"/>
          <p:cNvSpPr/>
          <p:nvPr/>
        </p:nvSpPr>
        <p:spPr>
          <a:xfrm>
            <a:off x="9265920" y="3857828"/>
            <a:ext cx="1341120" cy="1953691"/>
          </a:xfrm>
          <a:prstGeom prst="ellipse">
            <a:avLst/>
          </a:prstGeom>
          <a:noFill/>
          <a:ln w="12700" cap="flat">
            <a:solidFill>
              <a:srgbClr val="FF0000"/>
            </a:solidFill>
            <a:prstDash val="dash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IE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cxnSp>
        <p:nvCxnSpPr>
          <p:cNvPr id="13" name="Elbow Connector 12"/>
          <p:cNvCxnSpPr/>
          <p:nvPr/>
        </p:nvCxnSpPr>
        <p:spPr>
          <a:xfrm>
            <a:off x="10607040" y="3972695"/>
            <a:ext cx="3101571" cy="1300480"/>
          </a:xfrm>
          <a:prstGeom prst="bentConnector3">
            <a:avLst/>
          </a:prstGeom>
          <a:noFill/>
          <a:ln w="25400" cap="flat">
            <a:solidFill>
              <a:srgbClr val="FF000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1547408765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405162" y="5497445"/>
            <a:ext cx="21600000" cy="1069609"/>
          </a:xfrm>
        </p:spPr>
        <p:txBody>
          <a:bodyPr>
            <a:noAutofit/>
          </a:bodyPr>
          <a:lstStyle/>
          <a:p>
            <a:pPr marL="148500" algn="ctr">
              <a:lnSpc>
                <a:spcPct val="100000"/>
              </a:lnSpc>
            </a:pPr>
            <a:r>
              <a:rPr lang="en-IE" sz="5400" dirty="0">
                <a:latin typeface="Arial Body"/>
              </a:rPr>
              <a:t>Post-pandemic issues – the Irish economy</a:t>
            </a:r>
          </a:p>
        </p:txBody>
      </p:sp>
    </p:spTree>
    <p:extLst>
      <p:ext uri="{BB962C8B-B14F-4D97-AF65-F5344CB8AC3E}">
        <p14:creationId xmlns:p14="http://schemas.microsoft.com/office/powerpoint/2010/main" val="4233274921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793" y="1019532"/>
            <a:ext cx="20587168" cy="875562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IE" sz="4800" dirty="0">
                <a:solidFill>
                  <a:srgbClr val="004D44"/>
                </a:solidFill>
                <a:latin typeface="Arial Body"/>
              </a:rPr>
              <a:t>Macroeconomic backdrop – rapid rebound with mounting capacity constraints</a:t>
            </a:r>
            <a:endParaRPr lang="en-IE" sz="4000" b="0" dirty="0">
              <a:solidFill>
                <a:srgbClr val="004D44"/>
              </a:solidFill>
              <a:latin typeface="Arial Body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0793" y="2546483"/>
            <a:ext cx="8955754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IE" sz="2800" b="1" dirty="0">
                <a:solidFill>
                  <a:schemeClr val="accent1"/>
                </a:solidFill>
                <a:latin typeface="Arial Body"/>
              </a:rPr>
              <a:t>(modified) domestic demand: rapid recovery</a:t>
            </a:r>
            <a:endParaRPr lang="en-IE" sz="1600" b="1" dirty="0">
              <a:solidFill>
                <a:schemeClr val="accent1"/>
              </a:solidFill>
              <a:latin typeface="Arial Body"/>
            </a:endParaRPr>
          </a:p>
        </p:txBody>
      </p:sp>
      <p:graphicFrame>
        <p:nvGraphicFramePr>
          <p:cNvPr id="8" name="Chart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8352157"/>
              </p:ext>
            </p:extLst>
          </p:nvPr>
        </p:nvGraphicFramePr>
        <p:xfrm>
          <a:off x="337880" y="3094403"/>
          <a:ext cx="7830760" cy="94411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9786942"/>
              </p:ext>
            </p:extLst>
          </p:nvPr>
        </p:nvGraphicFramePr>
        <p:xfrm>
          <a:off x="8707120" y="3108844"/>
          <a:ext cx="7396480" cy="95953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9442330" y="2560924"/>
            <a:ext cx="7057511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IE" sz="2800" b="1" dirty="0">
                <a:solidFill>
                  <a:schemeClr val="accent1"/>
                </a:solidFill>
                <a:latin typeface="Arial Body"/>
              </a:rPr>
              <a:t>…paying dividends in labour market</a:t>
            </a:r>
            <a:endParaRPr lang="en-IE" sz="1600" b="1" dirty="0">
              <a:solidFill>
                <a:schemeClr val="accent1"/>
              </a:solidFill>
              <a:latin typeface="Arial Body"/>
            </a:endParaRPr>
          </a:p>
        </p:txBody>
      </p:sp>
      <p:graphicFrame>
        <p:nvGraphicFramePr>
          <p:cNvPr id="11" name="Chart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3886595"/>
              </p:ext>
            </p:extLst>
          </p:nvPr>
        </p:nvGraphicFramePr>
        <p:xfrm>
          <a:off x="16459200" y="3108844"/>
          <a:ext cx="7680960" cy="94267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17631291" y="2575365"/>
            <a:ext cx="5452231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IE" sz="2800" b="1" dirty="0">
                <a:solidFill>
                  <a:schemeClr val="accent1"/>
                </a:solidFill>
                <a:latin typeface="Arial Body"/>
              </a:rPr>
              <a:t>…now at full employment</a:t>
            </a:r>
            <a:endParaRPr lang="en-IE" sz="1600" b="1" dirty="0">
              <a:solidFill>
                <a:schemeClr val="accent1"/>
              </a:solidFill>
              <a:latin typeface="Arial Body"/>
            </a:endParaRPr>
          </a:p>
        </p:txBody>
      </p:sp>
    </p:spTree>
    <p:extLst>
      <p:ext uri="{BB962C8B-B14F-4D97-AF65-F5344CB8AC3E}">
        <p14:creationId xmlns:p14="http://schemas.microsoft.com/office/powerpoint/2010/main" val="1505446265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7794" y="1022113"/>
            <a:ext cx="20587168" cy="875562"/>
          </a:xfrm>
        </p:spPr>
        <p:txBody>
          <a:bodyPr>
            <a:normAutofit/>
          </a:bodyPr>
          <a:lstStyle/>
          <a:p>
            <a:r>
              <a:rPr lang="en-IE" sz="4800" dirty="0">
                <a:solidFill>
                  <a:srgbClr val="004D44"/>
                </a:solidFill>
                <a:latin typeface="Arial Body"/>
              </a:rPr>
              <a:t>Full employment: where is the additional labour coming from?</a:t>
            </a:r>
            <a:endParaRPr lang="en-IE" sz="4000" b="0" dirty="0">
              <a:solidFill>
                <a:srgbClr val="004D44"/>
              </a:solidFill>
              <a:latin typeface="Arial Body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9891" y="2470825"/>
            <a:ext cx="8545483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IE" sz="2800" b="1" dirty="0">
                <a:solidFill>
                  <a:srgbClr val="004D44"/>
                </a:solidFill>
                <a:latin typeface="Arial Body"/>
              </a:rPr>
              <a:t>No ‘big quit’ / ‘great resignation’ in Ireland</a:t>
            </a:r>
          </a:p>
        </p:txBody>
      </p:sp>
      <p:graphicFrame>
        <p:nvGraphicFramePr>
          <p:cNvPr id="9" name="Char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9853620"/>
              </p:ext>
            </p:extLst>
          </p:nvPr>
        </p:nvGraphicFramePr>
        <p:xfrm>
          <a:off x="16507691" y="3004304"/>
          <a:ext cx="7491321" cy="95336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7706577" y="2470825"/>
            <a:ext cx="5093548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IE" sz="2800" b="1" dirty="0">
                <a:solidFill>
                  <a:srgbClr val="004D44"/>
                </a:solidFill>
                <a:latin typeface="Arial Body"/>
              </a:rPr>
              <a:t>role of remote working?</a:t>
            </a:r>
          </a:p>
        </p:txBody>
      </p:sp>
      <p:graphicFrame>
        <p:nvGraphicFramePr>
          <p:cNvPr id="11" name="Chart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3691215"/>
              </p:ext>
            </p:extLst>
          </p:nvPr>
        </p:nvGraphicFramePr>
        <p:xfrm>
          <a:off x="203201" y="3004304"/>
          <a:ext cx="7777017" cy="9552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Chart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2588641"/>
              </p:ext>
            </p:extLst>
          </p:nvPr>
        </p:nvGraphicFramePr>
        <p:xfrm>
          <a:off x="8554719" y="3004304"/>
          <a:ext cx="7378471" cy="95522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9239748" y="2470825"/>
            <a:ext cx="7136325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IE" sz="2800" b="1" dirty="0">
                <a:solidFill>
                  <a:srgbClr val="004D44"/>
                </a:solidFill>
                <a:latin typeface="Arial Body"/>
              </a:rPr>
              <a:t>some labour market scarring elsewhere</a:t>
            </a:r>
          </a:p>
        </p:txBody>
      </p:sp>
    </p:spTree>
    <p:extLst>
      <p:ext uri="{BB962C8B-B14F-4D97-AF65-F5344CB8AC3E}">
        <p14:creationId xmlns:p14="http://schemas.microsoft.com/office/powerpoint/2010/main" val="3892481247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311996" y="1139706"/>
            <a:ext cx="19602472" cy="1146121"/>
          </a:xfrm>
        </p:spPr>
        <p:txBody>
          <a:bodyPr>
            <a:normAutofit/>
          </a:bodyPr>
          <a:lstStyle/>
          <a:p>
            <a:r>
              <a:rPr lang="en-IE" sz="6000" dirty="0">
                <a:solidFill>
                  <a:schemeClr val="accent1"/>
                </a:solidFill>
              </a:rPr>
              <a:t>Two decades of housing market dis-equilibrium…</a:t>
            </a:r>
          </a:p>
        </p:txBody>
      </p:sp>
      <p:graphicFrame>
        <p:nvGraphicFramePr>
          <p:cNvPr id="6" name="Char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2625946"/>
              </p:ext>
            </p:extLst>
          </p:nvPr>
        </p:nvGraphicFramePr>
        <p:xfrm>
          <a:off x="259490" y="3125721"/>
          <a:ext cx="11884481" cy="94079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59490" y="2530686"/>
            <a:ext cx="9629999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IE" sz="3200" b="1" dirty="0">
                <a:solidFill>
                  <a:srgbClr val="004D44"/>
                </a:solidFill>
                <a:latin typeface="Arial Body"/>
              </a:rPr>
              <a:t>Housing </a:t>
            </a:r>
            <a:r>
              <a:rPr lang="en-IE" sz="3200" b="1" dirty="0">
                <a:solidFill>
                  <a:srgbClr val="A3915E"/>
                </a:solidFill>
                <a:latin typeface="Arial Body"/>
              </a:rPr>
              <a:t>output</a:t>
            </a:r>
            <a:r>
              <a:rPr lang="en-IE" sz="3200" b="1" dirty="0">
                <a:solidFill>
                  <a:srgbClr val="004D44"/>
                </a:solidFill>
                <a:latin typeface="Arial Body"/>
              </a:rPr>
              <a:t> per annum: a ‘super-cycle’</a:t>
            </a:r>
            <a:endParaRPr lang="en-IE" sz="3200" b="1" dirty="0">
              <a:solidFill>
                <a:srgbClr val="FF0000"/>
              </a:solidFill>
              <a:latin typeface="Arial Body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760960" y="2540946"/>
            <a:ext cx="1219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/>
            <a:r>
              <a:rPr lang="en-IE" sz="3200" b="1" dirty="0">
                <a:solidFill>
                  <a:srgbClr val="004D44"/>
                </a:solidFill>
                <a:latin typeface="Arial Body"/>
              </a:rPr>
              <a:t>(nominal) house </a:t>
            </a:r>
            <a:r>
              <a:rPr lang="en-IE" sz="3200" b="1" dirty="0">
                <a:solidFill>
                  <a:srgbClr val="A3915E"/>
                </a:solidFill>
                <a:latin typeface="Arial Body"/>
              </a:rPr>
              <a:t>prices</a:t>
            </a:r>
            <a:r>
              <a:rPr lang="en-IE" sz="3200" b="1" dirty="0">
                <a:solidFill>
                  <a:srgbClr val="004D44"/>
                </a:solidFill>
                <a:latin typeface="Arial Body"/>
              </a:rPr>
              <a:t>: 2007 = 100 (peak)</a:t>
            </a:r>
            <a:endParaRPr lang="en-IE" sz="3200" b="1" dirty="0">
              <a:solidFill>
                <a:srgbClr val="FF0000"/>
              </a:solidFill>
              <a:latin typeface="Arial Body"/>
            </a:endParaRPr>
          </a:p>
        </p:txBody>
      </p:sp>
      <p:graphicFrame>
        <p:nvGraphicFramePr>
          <p:cNvPr id="8" name="Chart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9522403"/>
              </p:ext>
            </p:extLst>
          </p:nvPr>
        </p:nvGraphicFramePr>
        <p:xfrm>
          <a:off x="12760960" y="3125721"/>
          <a:ext cx="11216640" cy="94079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894736065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2047741" y="2628776"/>
            <a:ext cx="10421441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IE" sz="3200" b="1" dirty="0">
                <a:solidFill>
                  <a:srgbClr val="A3915E"/>
                </a:solidFill>
                <a:latin typeface="Arial Body"/>
              </a:rPr>
              <a:t>Supply</a:t>
            </a:r>
            <a:r>
              <a:rPr lang="en-IE" sz="3200" b="1" dirty="0">
                <a:solidFill>
                  <a:srgbClr val="004D44"/>
                </a:solidFill>
                <a:latin typeface="Arial Body"/>
              </a:rPr>
              <a:t>: mobilising construction workers a challenge</a:t>
            </a:r>
            <a:endParaRPr lang="en-IE" sz="3200" b="1" dirty="0">
              <a:solidFill>
                <a:srgbClr val="FF0000"/>
              </a:solidFill>
              <a:latin typeface="Arial Body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90685" y="2628777"/>
            <a:ext cx="11267915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IE" sz="3200" b="1" dirty="0">
                <a:solidFill>
                  <a:srgbClr val="A3915E"/>
                </a:solidFill>
                <a:latin typeface="Arial Body"/>
              </a:rPr>
              <a:t>Demand</a:t>
            </a:r>
            <a:r>
              <a:rPr lang="en-IE" sz="3200" b="1" dirty="0">
                <a:solidFill>
                  <a:srgbClr val="004D44"/>
                </a:solidFill>
                <a:latin typeface="Arial Body"/>
              </a:rPr>
              <a:t>: population growth = amongst fastest in the EU</a:t>
            </a:r>
          </a:p>
        </p:txBody>
      </p:sp>
      <p:graphicFrame>
        <p:nvGraphicFramePr>
          <p:cNvPr id="9" name="Char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5740780"/>
              </p:ext>
            </p:extLst>
          </p:nvPr>
        </p:nvGraphicFramePr>
        <p:xfrm>
          <a:off x="390685" y="3223812"/>
          <a:ext cx="11267915" cy="93301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8319419" y="4022945"/>
            <a:ext cx="3143250" cy="7181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IE" sz="2000" dirty="0">
                <a:solidFill>
                  <a:srgbClr val="FF0000"/>
                </a:solidFill>
              </a:rPr>
              <a:t>8</a:t>
            </a:r>
            <a:r>
              <a:rPr kumimoji="0" lang="en-IE" sz="20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Open Sans"/>
                <a:ea typeface="Open Sans"/>
                <a:cs typeface="Open Sans"/>
                <a:sym typeface="Open Sans"/>
              </a:rPr>
              <a:t>% increase in inter-Census period</a:t>
            </a:r>
          </a:p>
        </p:txBody>
      </p:sp>
      <p:sp>
        <p:nvSpPr>
          <p:cNvPr id="6" name="Rectangle 5"/>
          <p:cNvSpPr/>
          <p:nvPr/>
        </p:nvSpPr>
        <p:spPr>
          <a:xfrm>
            <a:off x="792480" y="906314"/>
            <a:ext cx="1897250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IE" sz="5400" b="1" dirty="0">
                <a:solidFill>
                  <a:schemeClr val="accent1"/>
                </a:solidFill>
                <a:latin typeface="+mn-lt"/>
              </a:rPr>
              <a:t>Imbalances between demand and supply</a:t>
            </a:r>
            <a:endParaRPr lang="en-IE" b="1" dirty="0">
              <a:latin typeface="+mn-lt"/>
            </a:endParaRPr>
          </a:p>
        </p:txBody>
      </p:sp>
      <p:graphicFrame>
        <p:nvGraphicFramePr>
          <p:cNvPr id="10" name="Chart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775686"/>
              </p:ext>
            </p:extLst>
          </p:nvPr>
        </p:nvGraphicFramePr>
        <p:xfrm>
          <a:off x="12047741" y="3149598"/>
          <a:ext cx="11709726" cy="93472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7" name="Elbow Connector 6"/>
          <p:cNvCxnSpPr/>
          <p:nvPr/>
        </p:nvCxnSpPr>
        <p:spPr>
          <a:xfrm flipV="1">
            <a:off x="8611985" y="4887885"/>
            <a:ext cx="2558118" cy="349133"/>
          </a:xfrm>
          <a:prstGeom prst="bentConnector3">
            <a:avLst>
              <a:gd name="adj1" fmla="val -43"/>
            </a:avLst>
          </a:prstGeom>
          <a:noFill/>
          <a:ln w="25400" cap="flat">
            <a:solidFill>
              <a:srgbClr val="FF0000"/>
            </a:solidFill>
            <a:prstDash val="solid"/>
            <a:miter lim="400000"/>
            <a:headEnd type="triangle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1814003779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405162" y="5497445"/>
            <a:ext cx="21600000" cy="1069609"/>
          </a:xfrm>
        </p:spPr>
        <p:txBody>
          <a:bodyPr>
            <a:noAutofit/>
          </a:bodyPr>
          <a:lstStyle/>
          <a:p>
            <a:pPr marL="148500" algn="ctr">
              <a:lnSpc>
                <a:spcPct val="100000"/>
              </a:lnSpc>
            </a:pPr>
            <a:r>
              <a:rPr lang="en-IE" sz="5400" dirty="0">
                <a:latin typeface="Arial Body"/>
              </a:rPr>
              <a:t>Structural change: the 4Ds</a:t>
            </a:r>
          </a:p>
        </p:txBody>
      </p:sp>
    </p:spTree>
    <p:extLst>
      <p:ext uri="{BB962C8B-B14F-4D97-AF65-F5344CB8AC3E}">
        <p14:creationId xmlns:p14="http://schemas.microsoft.com/office/powerpoint/2010/main" val="16651141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62438" y="2535203"/>
            <a:ext cx="11580861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IE" sz="2800" b="1" dirty="0">
                <a:solidFill>
                  <a:schemeClr val="accent1"/>
                </a:solidFill>
                <a:latin typeface="Arial Body"/>
              </a:rPr>
              <a:t>Population pyramid: the working age population is ageing rapidly</a:t>
            </a:r>
            <a:endParaRPr lang="en-IE" sz="2000" dirty="0">
              <a:solidFill>
                <a:srgbClr val="004D44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218443" y="2535204"/>
            <a:ext cx="11580861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IE" sz="2800" b="1" dirty="0">
                <a:solidFill>
                  <a:schemeClr val="accent1"/>
                </a:solidFill>
                <a:latin typeface="Arial Body"/>
              </a:rPr>
              <a:t>…with age-related public expenditure to rise significantly</a:t>
            </a:r>
            <a:endParaRPr lang="en-IE" sz="2000" dirty="0">
              <a:solidFill>
                <a:srgbClr val="004D44"/>
              </a:solidFill>
            </a:endParaRPr>
          </a:p>
        </p:txBody>
      </p:sp>
      <p:sp>
        <p:nvSpPr>
          <p:cNvPr id="9" name="Title 3"/>
          <p:cNvSpPr txBox="1">
            <a:spLocks/>
          </p:cNvSpPr>
          <p:nvPr/>
        </p:nvSpPr>
        <p:spPr>
          <a:xfrm>
            <a:off x="1347399" y="984294"/>
            <a:ext cx="23036601" cy="103394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 i="0" u="none" strike="noStrike" cap="none" spc="-90" baseline="0">
                <a:ln>
                  <a:noFill/>
                </a:ln>
                <a:solidFill>
                  <a:srgbClr val="004D44"/>
                </a:solidFill>
                <a:uFillTx/>
                <a:latin typeface="+mn-lt"/>
                <a:ea typeface="Open Sans"/>
                <a:cs typeface="Open Sans"/>
                <a:sym typeface="Open Sans"/>
              </a:defRPr>
            </a:lvl1pPr>
            <a:lvl2pPr marL="0" marR="0" indent="114300" algn="ctr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 i="0" u="none" strike="noStrike" cap="all" spc="257" baseline="0">
                <a:ln>
                  <a:noFill/>
                </a:ln>
                <a:solidFill>
                  <a:srgbClr val="9B895A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2pPr>
            <a:lvl3pPr marL="0" marR="0" indent="228600" algn="ctr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 i="0" u="none" strike="noStrike" cap="all" spc="257" baseline="0">
                <a:ln>
                  <a:noFill/>
                </a:ln>
                <a:solidFill>
                  <a:srgbClr val="9B895A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3pPr>
            <a:lvl4pPr marL="0" marR="0" indent="342900" algn="ctr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 i="0" u="none" strike="noStrike" cap="all" spc="257" baseline="0">
                <a:ln>
                  <a:noFill/>
                </a:ln>
                <a:solidFill>
                  <a:srgbClr val="9B895A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4pPr>
            <a:lvl5pPr marL="0" marR="0" indent="457200" algn="ctr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 i="0" u="none" strike="noStrike" cap="all" spc="257" baseline="0">
                <a:ln>
                  <a:noFill/>
                </a:ln>
                <a:solidFill>
                  <a:srgbClr val="9B895A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5pPr>
            <a:lvl6pPr marL="0" marR="0" indent="571500" algn="ctr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 i="0" u="none" strike="noStrike" cap="all" spc="257" baseline="0">
                <a:ln>
                  <a:noFill/>
                </a:ln>
                <a:solidFill>
                  <a:srgbClr val="9B895A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6pPr>
            <a:lvl7pPr marL="0" marR="0" indent="685800" algn="ctr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 i="0" u="none" strike="noStrike" cap="all" spc="257" baseline="0">
                <a:ln>
                  <a:noFill/>
                </a:ln>
                <a:solidFill>
                  <a:srgbClr val="9B895A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7pPr>
            <a:lvl8pPr marL="0" marR="0" indent="800100" algn="ctr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 i="0" u="none" strike="noStrike" cap="all" spc="257" baseline="0">
                <a:ln>
                  <a:noFill/>
                </a:ln>
                <a:solidFill>
                  <a:srgbClr val="9B895A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8pPr>
            <a:lvl9pPr marL="0" marR="0" indent="914400" algn="ctr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 i="0" u="none" strike="noStrike" cap="all" spc="257" baseline="0">
                <a:ln>
                  <a:noFill/>
                </a:ln>
                <a:solidFill>
                  <a:srgbClr val="9B895A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r>
              <a:rPr lang="en-IE" dirty="0"/>
              <a:t>#1: </a:t>
            </a:r>
            <a:r>
              <a:rPr lang="en-IE" dirty="0">
                <a:solidFill>
                  <a:srgbClr val="A3915E"/>
                </a:solidFill>
              </a:rPr>
              <a:t>D</a:t>
            </a:r>
            <a:r>
              <a:rPr lang="en-IE" dirty="0"/>
              <a:t>emographics </a:t>
            </a:r>
            <a:endParaRPr lang="en-IE" b="0" dirty="0">
              <a:solidFill>
                <a:srgbClr val="FF0000"/>
              </a:solidFill>
            </a:endParaRPr>
          </a:p>
        </p:txBody>
      </p:sp>
      <p:graphicFrame>
        <p:nvGraphicFramePr>
          <p:cNvPr id="10" name="Chart 9"/>
          <p:cNvGraphicFramePr/>
          <p:nvPr>
            <p:extLst>
              <p:ext uri="{D42A27DB-BD31-4B8C-83A1-F6EECF244321}">
                <p14:modId xmlns:p14="http://schemas.microsoft.com/office/powerpoint/2010/main" val="1774130669"/>
              </p:ext>
            </p:extLst>
          </p:nvPr>
        </p:nvGraphicFramePr>
        <p:xfrm>
          <a:off x="262438" y="3192087"/>
          <a:ext cx="11198042" cy="94432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Chart 10"/>
          <p:cNvGraphicFramePr/>
          <p:nvPr>
            <p:extLst>
              <p:ext uri="{D42A27DB-BD31-4B8C-83A1-F6EECF244321}">
                <p14:modId xmlns:p14="http://schemas.microsoft.com/office/powerpoint/2010/main" val="2088989935"/>
              </p:ext>
            </p:extLst>
          </p:nvPr>
        </p:nvGraphicFramePr>
        <p:xfrm>
          <a:off x="12218443" y="3192086"/>
          <a:ext cx="11956007" cy="93047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Right Brace 1"/>
          <p:cNvSpPr/>
          <p:nvPr/>
        </p:nvSpPr>
        <p:spPr>
          <a:xfrm rot="16200000">
            <a:off x="13935594" y="3375542"/>
            <a:ext cx="539015" cy="2273000"/>
          </a:xfrm>
          <a:prstGeom prst="rightBrace">
            <a:avLst>
              <a:gd name="adj1" fmla="val 8333"/>
              <a:gd name="adj2" fmla="val 49239"/>
            </a:avLst>
          </a:prstGeom>
          <a:noFill/>
          <a:ln w="25400" cap="flat">
            <a:solidFill>
              <a:srgbClr val="FF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IE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581475625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159850" y="2535204"/>
            <a:ext cx="11580861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IE" sz="2800" b="1" dirty="0">
                <a:solidFill>
                  <a:schemeClr val="accent1"/>
                </a:solidFill>
                <a:latin typeface="Arial Body"/>
              </a:rPr>
              <a:t>Carbon tax: pathway to €100 per tonne</a:t>
            </a:r>
            <a:endParaRPr lang="en-IE" sz="2000" dirty="0">
              <a:solidFill>
                <a:srgbClr val="004D44"/>
              </a:solidFill>
            </a:endParaRPr>
          </a:p>
        </p:txBody>
      </p:sp>
      <p:sp>
        <p:nvSpPr>
          <p:cNvPr id="8" name="Title 3"/>
          <p:cNvSpPr txBox="1">
            <a:spLocks/>
          </p:cNvSpPr>
          <p:nvPr/>
        </p:nvSpPr>
        <p:spPr>
          <a:xfrm>
            <a:off x="1347399" y="847693"/>
            <a:ext cx="23036601" cy="103394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 i="0" u="none" strike="noStrike" cap="none" spc="-90" baseline="0">
                <a:ln>
                  <a:noFill/>
                </a:ln>
                <a:solidFill>
                  <a:srgbClr val="004D44"/>
                </a:solidFill>
                <a:uFillTx/>
                <a:latin typeface="+mn-lt"/>
                <a:ea typeface="Open Sans"/>
                <a:cs typeface="Open Sans"/>
                <a:sym typeface="Open Sans"/>
              </a:defRPr>
            </a:lvl1pPr>
            <a:lvl2pPr marL="0" marR="0" indent="114300" algn="ctr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 i="0" u="none" strike="noStrike" cap="all" spc="257" baseline="0">
                <a:ln>
                  <a:noFill/>
                </a:ln>
                <a:solidFill>
                  <a:srgbClr val="9B895A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2pPr>
            <a:lvl3pPr marL="0" marR="0" indent="228600" algn="ctr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 i="0" u="none" strike="noStrike" cap="all" spc="257" baseline="0">
                <a:ln>
                  <a:noFill/>
                </a:ln>
                <a:solidFill>
                  <a:srgbClr val="9B895A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3pPr>
            <a:lvl4pPr marL="0" marR="0" indent="342900" algn="ctr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 i="0" u="none" strike="noStrike" cap="all" spc="257" baseline="0">
                <a:ln>
                  <a:noFill/>
                </a:ln>
                <a:solidFill>
                  <a:srgbClr val="9B895A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4pPr>
            <a:lvl5pPr marL="0" marR="0" indent="457200" algn="ctr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 i="0" u="none" strike="noStrike" cap="all" spc="257" baseline="0">
                <a:ln>
                  <a:noFill/>
                </a:ln>
                <a:solidFill>
                  <a:srgbClr val="9B895A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5pPr>
            <a:lvl6pPr marL="0" marR="0" indent="571500" algn="ctr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 i="0" u="none" strike="noStrike" cap="all" spc="257" baseline="0">
                <a:ln>
                  <a:noFill/>
                </a:ln>
                <a:solidFill>
                  <a:srgbClr val="9B895A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6pPr>
            <a:lvl7pPr marL="0" marR="0" indent="685800" algn="ctr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 i="0" u="none" strike="noStrike" cap="all" spc="257" baseline="0">
                <a:ln>
                  <a:noFill/>
                </a:ln>
                <a:solidFill>
                  <a:srgbClr val="9B895A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7pPr>
            <a:lvl8pPr marL="0" marR="0" indent="800100" algn="ctr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 i="0" u="none" strike="noStrike" cap="all" spc="257" baseline="0">
                <a:ln>
                  <a:noFill/>
                </a:ln>
                <a:solidFill>
                  <a:srgbClr val="9B895A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8pPr>
            <a:lvl9pPr marL="0" marR="0" indent="914400" algn="ctr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 i="0" u="none" strike="noStrike" cap="all" spc="257" baseline="0">
                <a:ln>
                  <a:noFill/>
                </a:ln>
                <a:solidFill>
                  <a:srgbClr val="9B895A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r>
              <a:rPr lang="en-IE" dirty="0"/>
              <a:t>#2: </a:t>
            </a:r>
            <a:r>
              <a:rPr lang="en-IE" dirty="0">
                <a:solidFill>
                  <a:srgbClr val="A3915E"/>
                </a:solidFill>
              </a:rPr>
              <a:t>D</a:t>
            </a:r>
            <a:r>
              <a:rPr lang="en-IE" dirty="0"/>
              <a:t>e-carbonisation</a:t>
            </a:r>
            <a:endParaRPr lang="en-IE" b="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4626" y="2535204"/>
            <a:ext cx="11580861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IE" sz="2800" b="1" dirty="0">
                <a:solidFill>
                  <a:schemeClr val="accent1"/>
                </a:solidFill>
                <a:latin typeface="Arial Body"/>
              </a:rPr>
              <a:t>Decoupling proving difficult – sectoral composition of activity</a:t>
            </a:r>
            <a:endParaRPr lang="en-IE" sz="2000" dirty="0">
              <a:solidFill>
                <a:srgbClr val="004D44"/>
              </a:solidFill>
            </a:endParaRPr>
          </a:p>
        </p:txBody>
      </p:sp>
      <p:graphicFrame>
        <p:nvGraphicFramePr>
          <p:cNvPr id="6" name="Char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9241672"/>
              </p:ext>
            </p:extLst>
          </p:nvPr>
        </p:nvGraphicFramePr>
        <p:xfrm>
          <a:off x="12865699" y="3068683"/>
          <a:ext cx="10764179" cy="93709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4596360"/>
              </p:ext>
            </p:extLst>
          </p:nvPr>
        </p:nvGraphicFramePr>
        <p:xfrm>
          <a:off x="426720" y="3068683"/>
          <a:ext cx="11968480" cy="93709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053994724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8378250"/>
              </p:ext>
            </p:extLst>
          </p:nvPr>
        </p:nvGraphicFramePr>
        <p:xfrm>
          <a:off x="157233" y="4019551"/>
          <a:ext cx="12072867" cy="7314314"/>
        </p:xfrm>
        <a:graphic>
          <a:graphicData uri="http://schemas.openxmlformats.org/drawingml/2006/table">
            <a:tbl>
              <a:tblPr firstRow="1" bandRow="1"/>
              <a:tblGrid>
                <a:gridCol w="39494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99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731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032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42135">
                <a:tc>
                  <a:txBody>
                    <a:bodyPr/>
                    <a:lstStyle>
                      <a:lvl1pPr marL="0" marR="0" indent="0" algn="r" defTabSz="8255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1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Arial" panose="020B0604020202020204"/>
                          <a:sym typeface="Open Sans"/>
                        </a:defRPr>
                      </a:lvl1pPr>
                      <a:lvl2pPr marL="0" marR="0" indent="228600" algn="r" defTabSz="8255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1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Arial" panose="020B0604020202020204"/>
                          <a:sym typeface="Open Sans"/>
                        </a:defRPr>
                      </a:lvl2pPr>
                      <a:lvl3pPr marL="0" marR="0" indent="457200" algn="r" defTabSz="8255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1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Arial" panose="020B0604020202020204"/>
                          <a:sym typeface="Open Sans"/>
                        </a:defRPr>
                      </a:lvl3pPr>
                      <a:lvl4pPr marL="0" marR="0" indent="685800" algn="r" defTabSz="8255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1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Arial" panose="020B0604020202020204"/>
                          <a:sym typeface="Open Sans"/>
                        </a:defRPr>
                      </a:lvl4pPr>
                      <a:lvl5pPr marL="0" marR="0" indent="914400" algn="r" defTabSz="8255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1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Arial" panose="020B0604020202020204"/>
                          <a:sym typeface="Open Sans"/>
                        </a:defRPr>
                      </a:lvl5pPr>
                      <a:lvl6pPr marL="0" marR="0" indent="1143000" algn="r" defTabSz="8255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1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Arial" panose="020B0604020202020204"/>
                          <a:sym typeface="Open Sans"/>
                        </a:defRPr>
                      </a:lvl6pPr>
                      <a:lvl7pPr marL="0" marR="0" indent="1371600" algn="r" defTabSz="8255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1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Arial" panose="020B0604020202020204"/>
                          <a:sym typeface="Open Sans"/>
                        </a:defRPr>
                      </a:lvl7pPr>
                      <a:lvl8pPr marL="0" marR="0" indent="1600200" algn="r" defTabSz="8255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1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Arial" panose="020B0604020202020204"/>
                          <a:sym typeface="Open Sans"/>
                        </a:defRPr>
                      </a:lvl8pPr>
                      <a:lvl9pPr marL="0" marR="0" indent="1828800" algn="r" defTabSz="8255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1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Arial" panose="020B0604020202020204"/>
                          <a:sym typeface="Open Sans"/>
                        </a:defRPr>
                      </a:lvl9pPr>
                    </a:lstStyle>
                    <a:p>
                      <a:endParaRPr lang="en-IE" sz="200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4D44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8255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1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Arial" panose="020B0604020202020204"/>
                          <a:sym typeface="Open Sans"/>
                        </a:defRPr>
                      </a:lvl1pPr>
                      <a:lvl2pPr marL="0" marR="0" indent="228600" algn="r" defTabSz="8255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1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Arial" panose="020B0604020202020204"/>
                          <a:sym typeface="Open Sans"/>
                        </a:defRPr>
                      </a:lvl2pPr>
                      <a:lvl3pPr marL="0" marR="0" indent="457200" algn="r" defTabSz="8255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1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Arial" panose="020B0604020202020204"/>
                          <a:sym typeface="Open Sans"/>
                        </a:defRPr>
                      </a:lvl3pPr>
                      <a:lvl4pPr marL="0" marR="0" indent="685800" algn="r" defTabSz="8255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1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Arial" panose="020B0604020202020204"/>
                          <a:sym typeface="Open Sans"/>
                        </a:defRPr>
                      </a:lvl4pPr>
                      <a:lvl5pPr marL="0" marR="0" indent="914400" algn="r" defTabSz="8255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1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Arial" panose="020B0604020202020204"/>
                          <a:sym typeface="Open Sans"/>
                        </a:defRPr>
                      </a:lvl5pPr>
                      <a:lvl6pPr marL="0" marR="0" indent="1143000" algn="r" defTabSz="8255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1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Arial" panose="020B0604020202020204"/>
                          <a:sym typeface="Open Sans"/>
                        </a:defRPr>
                      </a:lvl6pPr>
                      <a:lvl7pPr marL="0" marR="0" indent="1371600" algn="r" defTabSz="8255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1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Arial" panose="020B0604020202020204"/>
                          <a:sym typeface="Open Sans"/>
                        </a:defRPr>
                      </a:lvl7pPr>
                      <a:lvl8pPr marL="0" marR="0" indent="1600200" algn="r" defTabSz="8255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1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Arial" panose="020B0604020202020204"/>
                          <a:sym typeface="Open Sans"/>
                        </a:defRPr>
                      </a:lvl8pPr>
                      <a:lvl9pPr marL="0" marR="0" indent="1828800" algn="r" defTabSz="8255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1" i="0" u="none" strike="noStrike" cap="none" spc="0" baseline="0">
                          <a:ln>
                            <a:noFill/>
                          </a:ln>
                          <a:solidFill>
                            <a:schemeClr val="lt1"/>
                          </a:solidFill>
                          <a:uFillTx/>
                          <a:latin typeface="Arial" panose="020B0604020202020204"/>
                          <a:sym typeface="Open Sans"/>
                        </a:defRPr>
                      </a:lvl9pPr>
                    </a:lstStyle>
                    <a:p>
                      <a:pPr algn="ctr"/>
                      <a:r>
                        <a:rPr lang="en-IE" sz="2000" dirty="0">
                          <a:latin typeface="+mn-lt"/>
                        </a:rPr>
                        <a:t>starting point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4D4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>
                          <a:solidFill>
                            <a:schemeClr val="bg1"/>
                          </a:solidFill>
                          <a:latin typeface="+mn-lt"/>
                        </a:rPr>
                        <a:t>main features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4D4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255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2000" b="1" dirty="0">
                          <a:solidFill>
                            <a:schemeClr val="bg1"/>
                          </a:solidFill>
                          <a:latin typeface="+mn-lt"/>
                        </a:rPr>
                        <a:t>drivers</a:t>
                      </a:r>
                      <a:endParaRPr lang="en-IE" sz="200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4D4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06793">
                <a:tc>
                  <a:txBody>
                    <a:bodyPr/>
                    <a:lstStyle>
                      <a:lvl1pPr marL="0" marR="0" indent="0" algn="r" defTabSz="8255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 i="0" u="none" strike="noStrike" cap="none" spc="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Open Sans"/>
                        </a:defRPr>
                      </a:lvl1pPr>
                      <a:lvl2pPr marL="0" marR="0" indent="228600" algn="r" defTabSz="8255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 i="0" u="none" strike="noStrike" cap="none" spc="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Open Sans"/>
                        </a:defRPr>
                      </a:lvl2pPr>
                      <a:lvl3pPr marL="0" marR="0" indent="457200" algn="r" defTabSz="8255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 i="0" u="none" strike="noStrike" cap="none" spc="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Open Sans"/>
                        </a:defRPr>
                      </a:lvl3pPr>
                      <a:lvl4pPr marL="0" marR="0" indent="685800" algn="r" defTabSz="8255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 i="0" u="none" strike="noStrike" cap="none" spc="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Open Sans"/>
                        </a:defRPr>
                      </a:lvl4pPr>
                      <a:lvl5pPr marL="0" marR="0" indent="914400" algn="r" defTabSz="8255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 i="0" u="none" strike="noStrike" cap="none" spc="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Open Sans"/>
                        </a:defRPr>
                      </a:lvl5pPr>
                      <a:lvl6pPr marL="0" marR="0" indent="1143000" algn="r" defTabSz="8255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 i="0" u="none" strike="noStrike" cap="none" spc="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Open Sans"/>
                        </a:defRPr>
                      </a:lvl6pPr>
                      <a:lvl7pPr marL="0" marR="0" indent="1371600" algn="r" defTabSz="8255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 i="0" u="none" strike="noStrike" cap="none" spc="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Open Sans"/>
                        </a:defRPr>
                      </a:lvl7pPr>
                      <a:lvl8pPr marL="0" marR="0" indent="1600200" algn="r" defTabSz="8255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 i="0" u="none" strike="noStrike" cap="none" spc="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Open Sans"/>
                        </a:defRPr>
                      </a:lvl8pPr>
                      <a:lvl9pPr marL="0" marR="0" indent="1828800" algn="r" defTabSz="8255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 i="0" u="none" strike="noStrike" cap="none" spc="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Open Sans"/>
                        </a:defRPr>
                      </a:lvl9pPr>
                    </a:lstStyle>
                    <a:p>
                      <a:pPr algn="l"/>
                      <a:r>
                        <a:rPr lang="en-IE" sz="2000" dirty="0">
                          <a:latin typeface="+mn-lt"/>
                        </a:rPr>
                        <a:t>INDUSTRIAL</a:t>
                      </a:r>
                      <a:r>
                        <a:rPr lang="en-IE" sz="2000" baseline="0" dirty="0">
                          <a:latin typeface="+mn-lt"/>
                        </a:rPr>
                        <a:t> REVOLUTION 1.0</a:t>
                      </a:r>
                      <a:endParaRPr lang="en-IE" sz="200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4D4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8255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 i="0" u="none" strike="noStrike" cap="none" spc="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Open Sans"/>
                        </a:defRPr>
                      </a:lvl1pPr>
                      <a:lvl2pPr marL="0" marR="0" indent="228600" algn="r" defTabSz="8255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 i="0" u="none" strike="noStrike" cap="none" spc="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Open Sans"/>
                        </a:defRPr>
                      </a:lvl2pPr>
                      <a:lvl3pPr marL="0" marR="0" indent="457200" algn="r" defTabSz="8255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 i="0" u="none" strike="noStrike" cap="none" spc="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Open Sans"/>
                        </a:defRPr>
                      </a:lvl3pPr>
                      <a:lvl4pPr marL="0" marR="0" indent="685800" algn="r" defTabSz="8255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 i="0" u="none" strike="noStrike" cap="none" spc="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Open Sans"/>
                        </a:defRPr>
                      </a:lvl4pPr>
                      <a:lvl5pPr marL="0" marR="0" indent="914400" algn="r" defTabSz="8255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 i="0" u="none" strike="noStrike" cap="none" spc="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Open Sans"/>
                        </a:defRPr>
                      </a:lvl5pPr>
                      <a:lvl6pPr marL="0" marR="0" indent="1143000" algn="r" defTabSz="8255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 i="0" u="none" strike="noStrike" cap="none" spc="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Open Sans"/>
                        </a:defRPr>
                      </a:lvl6pPr>
                      <a:lvl7pPr marL="0" marR="0" indent="1371600" algn="r" defTabSz="8255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 i="0" u="none" strike="noStrike" cap="none" spc="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Open Sans"/>
                        </a:defRPr>
                      </a:lvl7pPr>
                      <a:lvl8pPr marL="0" marR="0" indent="1600200" algn="r" defTabSz="8255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 i="0" u="none" strike="noStrike" cap="none" spc="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Open Sans"/>
                        </a:defRPr>
                      </a:lvl8pPr>
                      <a:lvl9pPr marL="0" marR="0" indent="1828800" algn="r" defTabSz="8255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 i="0" u="none" strike="noStrike" cap="none" spc="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Open Sans"/>
                        </a:defRPr>
                      </a:lvl9pPr>
                    </a:lstStyle>
                    <a:p>
                      <a:pPr algn="ctr"/>
                      <a:r>
                        <a:rPr lang="en-IE" sz="2000" dirty="0">
                          <a:latin typeface="+mn-lt"/>
                        </a:rPr>
                        <a:t>1800s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4D4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>
                          <a:latin typeface="+mn-lt"/>
                        </a:rPr>
                        <a:t>Mechanisation </a:t>
                      </a:r>
                    </a:p>
                    <a:p>
                      <a:pPr algn="ctr"/>
                      <a:r>
                        <a:rPr lang="en-IE" sz="2000" dirty="0">
                          <a:latin typeface="+mn-lt"/>
                        </a:rPr>
                        <a:t>[ agriculture</a:t>
                      </a:r>
                      <a:r>
                        <a:rPr lang="en-IE" sz="2000" baseline="0" dirty="0">
                          <a:latin typeface="+mn-lt"/>
                        </a:rPr>
                        <a:t> </a:t>
                      </a:r>
                      <a:r>
                        <a:rPr lang="en-IE" sz="2000" dirty="0">
                          <a:latin typeface="+mn-lt"/>
                        </a:rPr>
                        <a:t>/ industry ]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4D4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>
                          <a:latin typeface="+mn-lt"/>
                        </a:rPr>
                        <a:t>water, steam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4D44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34239">
                <a:tc>
                  <a:txBody>
                    <a:bodyPr/>
                    <a:lstStyle>
                      <a:lvl1pPr marL="0" marR="0" indent="0" algn="r" defTabSz="8255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 i="0" u="none" strike="noStrike" cap="none" spc="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Open Sans"/>
                        </a:defRPr>
                      </a:lvl1pPr>
                      <a:lvl2pPr marL="0" marR="0" indent="228600" algn="r" defTabSz="8255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 i="0" u="none" strike="noStrike" cap="none" spc="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Open Sans"/>
                        </a:defRPr>
                      </a:lvl2pPr>
                      <a:lvl3pPr marL="0" marR="0" indent="457200" algn="r" defTabSz="8255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 i="0" u="none" strike="noStrike" cap="none" spc="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Open Sans"/>
                        </a:defRPr>
                      </a:lvl3pPr>
                      <a:lvl4pPr marL="0" marR="0" indent="685800" algn="r" defTabSz="8255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 i="0" u="none" strike="noStrike" cap="none" spc="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Open Sans"/>
                        </a:defRPr>
                      </a:lvl4pPr>
                      <a:lvl5pPr marL="0" marR="0" indent="914400" algn="r" defTabSz="8255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 i="0" u="none" strike="noStrike" cap="none" spc="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Open Sans"/>
                        </a:defRPr>
                      </a:lvl5pPr>
                      <a:lvl6pPr marL="0" marR="0" indent="1143000" algn="r" defTabSz="8255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 i="0" u="none" strike="noStrike" cap="none" spc="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Open Sans"/>
                        </a:defRPr>
                      </a:lvl6pPr>
                      <a:lvl7pPr marL="0" marR="0" indent="1371600" algn="r" defTabSz="8255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 i="0" u="none" strike="noStrike" cap="none" spc="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Open Sans"/>
                        </a:defRPr>
                      </a:lvl7pPr>
                      <a:lvl8pPr marL="0" marR="0" indent="1600200" algn="r" defTabSz="8255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 i="0" u="none" strike="noStrike" cap="none" spc="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Open Sans"/>
                        </a:defRPr>
                      </a:lvl8pPr>
                      <a:lvl9pPr marL="0" marR="0" indent="1828800" algn="r" defTabSz="8255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 i="0" u="none" strike="noStrike" cap="none" spc="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Open Sans"/>
                        </a:defRPr>
                      </a:lvl9pPr>
                    </a:lstStyle>
                    <a:p>
                      <a:pPr marL="0" marR="0" lvl="0" indent="0" algn="l" defTabSz="8255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2000" dirty="0">
                          <a:latin typeface="+mn-lt"/>
                        </a:rPr>
                        <a:t>INDUSTRIAL</a:t>
                      </a:r>
                      <a:r>
                        <a:rPr lang="en-IE" sz="2000" baseline="0" dirty="0">
                          <a:latin typeface="+mn-lt"/>
                        </a:rPr>
                        <a:t> REVOLUTION 2.0</a:t>
                      </a:r>
                      <a:endParaRPr lang="en-IE" sz="200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4D4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8255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 i="0" u="none" strike="noStrike" cap="none" spc="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Open Sans"/>
                        </a:defRPr>
                      </a:lvl1pPr>
                      <a:lvl2pPr marL="0" marR="0" indent="228600" algn="r" defTabSz="8255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 i="0" u="none" strike="noStrike" cap="none" spc="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Open Sans"/>
                        </a:defRPr>
                      </a:lvl2pPr>
                      <a:lvl3pPr marL="0" marR="0" indent="457200" algn="r" defTabSz="8255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 i="0" u="none" strike="noStrike" cap="none" spc="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Open Sans"/>
                        </a:defRPr>
                      </a:lvl3pPr>
                      <a:lvl4pPr marL="0" marR="0" indent="685800" algn="r" defTabSz="8255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 i="0" u="none" strike="noStrike" cap="none" spc="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Open Sans"/>
                        </a:defRPr>
                      </a:lvl4pPr>
                      <a:lvl5pPr marL="0" marR="0" indent="914400" algn="r" defTabSz="8255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 i="0" u="none" strike="noStrike" cap="none" spc="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Open Sans"/>
                        </a:defRPr>
                      </a:lvl5pPr>
                      <a:lvl6pPr marL="0" marR="0" indent="1143000" algn="r" defTabSz="8255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 i="0" u="none" strike="noStrike" cap="none" spc="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Open Sans"/>
                        </a:defRPr>
                      </a:lvl6pPr>
                      <a:lvl7pPr marL="0" marR="0" indent="1371600" algn="r" defTabSz="8255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 i="0" u="none" strike="noStrike" cap="none" spc="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Open Sans"/>
                        </a:defRPr>
                      </a:lvl7pPr>
                      <a:lvl8pPr marL="0" marR="0" indent="1600200" algn="r" defTabSz="8255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 i="0" u="none" strike="noStrike" cap="none" spc="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Open Sans"/>
                        </a:defRPr>
                      </a:lvl8pPr>
                      <a:lvl9pPr marL="0" marR="0" indent="1828800" algn="r" defTabSz="8255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 i="0" u="none" strike="noStrike" cap="none" spc="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Open Sans"/>
                        </a:defRPr>
                      </a:lvl9pPr>
                    </a:lstStyle>
                    <a:p>
                      <a:pPr algn="ctr"/>
                      <a:r>
                        <a:rPr lang="en-IE" sz="2000" dirty="0">
                          <a:latin typeface="+mn-lt"/>
                        </a:rPr>
                        <a:t>1870s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4D4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>
                          <a:latin typeface="+mn-lt"/>
                        </a:rPr>
                        <a:t>Mass production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4D4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>
                          <a:latin typeface="+mn-lt"/>
                        </a:rPr>
                        <a:t>electricity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4D4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2344">
                <a:tc>
                  <a:txBody>
                    <a:bodyPr/>
                    <a:lstStyle>
                      <a:lvl1pPr marL="0" marR="0" indent="0" algn="r" defTabSz="8255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 i="0" u="none" strike="noStrike" cap="none" spc="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Open Sans"/>
                        </a:defRPr>
                      </a:lvl1pPr>
                      <a:lvl2pPr marL="0" marR="0" indent="228600" algn="r" defTabSz="8255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 i="0" u="none" strike="noStrike" cap="none" spc="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Open Sans"/>
                        </a:defRPr>
                      </a:lvl2pPr>
                      <a:lvl3pPr marL="0" marR="0" indent="457200" algn="r" defTabSz="8255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 i="0" u="none" strike="noStrike" cap="none" spc="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Open Sans"/>
                        </a:defRPr>
                      </a:lvl3pPr>
                      <a:lvl4pPr marL="0" marR="0" indent="685800" algn="r" defTabSz="8255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 i="0" u="none" strike="noStrike" cap="none" spc="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Open Sans"/>
                        </a:defRPr>
                      </a:lvl4pPr>
                      <a:lvl5pPr marL="0" marR="0" indent="914400" algn="r" defTabSz="8255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 i="0" u="none" strike="noStrike" cap="none" spc="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Open Sans"/>
                        </a:defRPr>
                      </a:lvl5pPr>
                      <a:lvl6pPr marL="0" marR="0" indent="1143000" algn="r" defTabSz="8255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 i="0" u="none" strike="noStrike" cap="none" spc="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Open Sans"/>
                        </a:defRPr>
                      </a:lvl6pPr>
                      <a:lvl7pPr marL="0" marR="0" indent="1371600" algn="r" defTabSz="8255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 i="0" u="none" strike="noStrike" cap="none" spc="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Open Sans"/>
                        </a:defRPr>
                      </a:lvl7pPr>
                      <a:lvl8pPr marL="0" marR="0" indent="1600200" algn="r" defTabSz="8255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 i="0" u="none" strike="noStrike" cap="none" spc="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Open Sans"/>
                        </a:defRPr>
                      </a:lvl8pPr>
                      <a:lvl9pPr marL="0" marR="0" indent="1828800" algn="r" defTabSz="8255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 i="0" u="none" strike="noStrike" cap="none" spc="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Open Sans"/>
                        </a:defRPr>
                      </a:lvl9pPr>
                    </a:lstStyle>
                    <a:p>
                      <a:pPr marL="0" marR="0" lvl="0" indent="0" algn="l" defTabSz="8255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2000" dirty="0">
                          <a:latin typeface="+mn-lt"/>
                        </a:rPr>
                        <a:t>INDUSTRIAL</a:t>
                      </a:r>
                      <a:r>
                        <a:rPr lang="en-IE" sz="2000" baseline="0" dirty="0">
                          <a:latin typeface="+mn-lt"/>
                        </a:rPr>
                        <a:t> REVOLUTION 3.0</a:t>
                      </a:r>
                      <a:endParaRPr lang="en-IE" sz="200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4D4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8255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 i="0" u="none" strike="noStrike" cap="none" spc="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Open Sans"/>
                        </a:defRPr>
                      </a:lvl1pPr>
                      <a:lvl2pPr marL="0" marR="0" indent="228600" algn="r" defTabSz="8255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 i="0" u="none" strike="noStrike" cap="none" spc="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Open Sans"/>
                        </a:defRPr>
                      </a:lvl2pPr>
                      <a:lvl3pPr marL="0" marR="0" indent="457200" algn="r" defTabSz="8255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 i="0" u="none" strike="noStrike" cap="none" spc="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Open Sans"/>
                        </a:defRPr>
                      </a:lvl3pPr>
                      <a:lvl4pPr marL="0" marR="0" indent="685800" algn="r" defTabSz="8255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 i="0" u="none" strike="noStrike" cap="none" spc="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Open Sans"/>
                        </a:defRPr>
                      </a:lvl4pPr>
                      <a:lvl5pPr marL="0" marR="0" indent="914400" algn="r" defTabSz="8255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 i="0" u="none" strike="noStrike" cap="none" spc="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Open Sans"/>
                        </a:defRPr>
                      </a:lvl5pPr>
                      <a:lvl6pPr marL="0" marR="0" indent="1143000" algn="r" defTabSz="8255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 i="0" u="none" strike="noStrike" cap="none" spc="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Open Sans"/>
                        </a:defRPr>
                      </a:lvl6pPr>
                      <a:lvl7pPr marL="0" marR="0" indent="1371600" algn="r" defTabSz="8255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 i="0" u="none" strike="noStrike" cap="none" spc="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Open Sans"/>
                        </a:defRPr>
                      </a:lvl7pPr>
                      <a:lvl8pPr marL="0" marR="0" indent="1600200" algn="r" defTabSz="8255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 i="0" u="none" strike="noStrike" cap="none" spc="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Open Sans"/>
                        </a:defRPr>
                      </a:lvl8pPr>
                      <a:lvl9pPr marL="0" marR="0" indent="1828800" algn="r" defTabSz="8255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 i="0" u="none" strike="noStrike" cap="none" spc="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Open Sans"/>
                        </a:defRPr>
                      </a:lvl9pPr>
                    </a:lstStyle>
                    <a:p>
                      <a:pPr algn="ctr"/>
                      <a:r>
                        <a:rPr lang="en-IE" sz="2000" dirty="0">
                          <a:latin typeface="+mn-lt"/>
                        </a:rPr>
                        <a:t>1980s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4D4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>
                          <a:latin typeface="+mn-lt"/>
                        </a:rPr>
                        <a:t>Technological</a:t>
                      </a:r>
                      <a:r>
                        <a:rPr lang="en-IE" sz="2000" baseline="0" dirty="0">
                          <a:latin typeface="+mn-lt"/>
                        </a:rPr>
                        <a:t> advancement</a:t>
                      </a:r>
                      <a:endParaRPr lang="en-IE" sz="20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4D4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>
                          <a:latin typeface="+mn-lt"/>
                        </a:rPr>
                        <a:t>digital, electronic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4D44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68803">
                <a:tc>
                  <a:txBody>
                    <a:bodyPr/>
                    <a:lstStyle>
                      <a:lvl1pPr marL="0" marR="0" indent="0" algn="r" defTabSz="8255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 i="0" u="none" strike="noStrike" cap="none" spc="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Open Sans"/>
                        </a:defRPr>
                      </a:lvl1pPr>
                      <a:lvl2pPr marL="0" marR="0" indent="228600" algn="r" defTabSz="8255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 i="0" u="none" strike="noStrike" cap="none" spc="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Open Sans"/>
                        </a:defRPr>
                      </a:lvl2pPr>
                      <a:lvl3pPr marL="0" marR="0" indent="457200" algn="r" defTabSz="8255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 i="0" u="none" strike="noStrike" cap="none" spc="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Open Sans"/>
                        </a:defRPr>
                      </a:lvl3pPr>
                      <a:lvl4pPr marL="0" marR="0" indent="685800" algn="r" defTabSz="8255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 i="0" u="none" strike="noStrike" cap="none" spc="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Open Sans"/>
                        </a:defRPr>
                      </a:lvl4pPr>
                      <a:lvl5pPr marL="0" marR="0" indent="914400" algn="r" defTabSz="8255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 i="0" u="none" strike="noStrike" cap="none" spc="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Open Sans"/>
                        </a:defRPr>
                      </a:lvl5pPr>
                      <a:lvl6pPr marL="0" marR="0" indent="1143000" algn="r" defTabSz="8255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 i="0" u="none" strike="noStrike" cap="none" spc="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Open Sans"/>
                        </a:defRPr>
                      </a:lvl6pPr>
                      <a:lvl7pPr marL="0" marR="0" indent="1371600" algn="r" defTabSz="8255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 i="0" u="none" strike="noStrike" cap="none" spc="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Open Sans"/>
                        </a:defRPr>
                      </a:lvl7pPr>
                      <a:lvl8pPr marL="0" marR="0" indent="1600200" algn="r" defTabSz="8255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 i="0" u="none" strike="noStrike" cap="none" spc="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Open Sans"/>
                        </a:defRPr>
                      </a:lvl8pPr>
                      <a:lvl9pPr marL="0" marR="0" indent="1828800" algn="r" defTabSz="8255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 i="0" u="none" strike="noStrike" cap="none" spc="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Open Sans"/>
                        </a:defRPr>
                      </a:lvl9pPr>
                    </a:lstStyle>
                    <a:p>
                      <a:pPr marL="0" marR="0" lvl="0" indent="0" algn="l" defTabSz="8255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2000" dirty="0">
                          <a:latin typeface="+mn-lt"/>
                        </a:rPr>
                        <a:t>INDUSTRIAL</a:t>
                      </a:r>
                      <a:r>
                        <a:rPr lang="en-IE" sz="2000" baseline="0" dirty="0">
                          <a:latin typeface="+mn-lt"/>
                        </a:rPr>
                        <a:t> REVOLUTION 4.0</a:t>
                      </a:r>
                      <a:endParaRPr lang="en-IE" sz="200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4D4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8255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 i="0" u="none" strike="noStrike" cap="none" spc="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Open Sans"/>
                        </a:defRPr>
                      </a:lvl1pPr>
                      <a:lvl2pPr marL="0" marR="0" indent="228600" algn="r" defTabSz="8255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 i="0" u="none" strike="noStrike" cap="none" spc="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Open Sans"/>
                        </a:defRPr>
                      </a:lvl2pPr>
                      <a:lvl3pPr marL="0" marR="0" indent="457200" algn="r" defTabSz="8255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 i="0" u="none" strike="noStrike" cap="none" spc="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Open Sans"/>
                        </a:defRPr>
                      </a:lvl3pPr>
                      <a:lvl4pPr marL="0" marR="0" indent="685800" algn="r" defTabSz="8255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 i="0" u="none" strike="noStrike" cap="none" spc="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Open Sans"/>
                        </a:defRPr>
                      </a:lvl4pPr>
                      <a:lvl5pPr marL="0" marR="0" indent="914400" algn="r" defTabSz="8255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 i="0" u="none" strike="noStrike" cap="none" spc="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Open Sans"/>
                        </a:defRPr>
                      </a:lvl5pPr>
                      <a:lvl6pPr marL="0" marR="0" indent="1143000" algn="r" defTabSz="8255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 i="0" u="none" strike="noStrike" cap="none" spc="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Open Sans"/>
                        </a:defRPr>
                      </a:lvl6pPr>
                      <a:lvl7pPr marL="0" marR="0" indent="1371600" algn="r" defTabSz="8255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 i="0" u="none" strike="noStrike" cap="none" spc="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Open Sans"/>
                        </a:defRPr>
                      </a:lvl7pPr>
                      <a:lvl8pPr marL="0" marR="0" indent="1600200" algn="r" defTabSz="8255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 i="0" u="none" strike="noStrike" cap="none" spc="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Open Sans"/>
                        </a:defRPr>
                      </a:lvl8pPr>
                      <a:lvl9pPr marL="0" marR="0" indent="1828800" algn="r" defTabSz="8255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 i="0" u="none" strike="noStrike" cap="none" spc="0" baseline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Open Sans"/>
                        </a:defRPr>
                      </a:lvl9pPr>
                    </a:lstStyle>
                    <a:p>
                      <a:pPr algn="ctr"/>
                      <a:r>
                        <a:rPr lang="en-IE" sz="2000" dirty="0">
                          <a:latin typeface="+mn-lt"/>
                        </a:rPr>
                        <a:t>2000s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4D4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>
                          <a:latin typeface="+mn-lt"/>
                        </a:rPr>
                        <a:t>AI /</a:t>
                      </a:r>
                      <a:r>
                        <a:rPr lang="en-IE" sz="2000" baseline="0" dirty="0">
                          <a:latin typeface="+mn-lt"/>
                        </a:rPr>
                        <a:t> robotics / automation</a:t>
                      </a:r>
                      <a:endParaRPr lang="en-IE" sz="20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4D4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>
                          <a:latin typeface="+mn-lt"/>
                        </a:rPr>
                        <a:t>computer power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4D4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905499" y="9450531"/>
            <a:ext cx="4305301" cy="2098964"/>
          </a:xfrm>
          <a:prstGeom prst="rect">
            <a:avLst/>
          </a:prstGeom>
          <a:noFill/>
          <a:ln w="12700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IE" sz="5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" name="Title 3"/>
          <p:cNvSpPr txBox="1">
            <a:spLocks/>
          </p:cNvSpPr>
          <p:nvPr/>
        </p:nvSpPr>
        <p:spPr>
          <a:xfrm>
            <a:off x="1347399" y="984294"/>
            <a:ext cx="23036601" cy="103394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 i="0" u="none" strike="noStrike" cap="none" spc="-90" baseline="0">
                <a:ln>
                  <a:noFill/>
                </a:ln>
                <a:solidFill>
                  <a:srgbClr val="004D44"/>
                </a:solidFill>
                <a:uFillTx/>
                <a:latin typeface="+mn-lt"/>
                <a:ea typeface="Open Sans"/>
                <a:cs typeface="Open Sans"/>
                <a:sym typeface="Open Sans"/>
              </a:defRPr>
            </a:lvl1pPr>
            <a:lvl2pPr marL="0" marR="0" indent="114300" algn="ctr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 i="0" u="none" strike="noStrike" cap="all" spc="257" baseline="0">
                <a:ln>
                  <a:noFill/>
                </a:ln>
                <a:solidFill>
                  <a:srgbClr val="9B895A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2pPr>
            <a:lvl3pPr marL="0" marR="0" indent="228600" algn="ctr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 i="0" u="none" strike="noStrike" cap="all" spc="257" baseline="0">
                <a:ln>
                  <a:noFill/>
                </a:ln>
                <a:solidFill>
                  <a:srgbClr val="9B895A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3pPr>
            <a:lvl4pPr marL="0" marR="0" indent="342900" algn="ctr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 i="0" u="none" strike="noStrike" cap="all" spc="257" baseline="0">
                <a:ln>
                  <a:noFill/>
                </a:ln>
                <a:solidFill>
                  <a:srgbClr val="9B895A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4pPr>
            <a:lvl5pPr marL="0" marR="0" indent="457200" algn="ctr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 i="0" u="none" strike="noStrike" cap="all" spc="257" baseline="0">
                <a:ln>
                  <a:noFill/>
                </a:ln>
                <a:solidFill>
                  <a:srgbClr val="9B895A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5pPr>
            <a:lvl6pPr marL="0" marR="0" indent="571500" algn="ctr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 i="0" u="none" strike="noStrike" cap="all" spc="257" baseline="0">
                <a:ln>
                  <a:noFill/>
                </a:ln>
                <a:solidFill>
                  <a:srgbClr val="9B895A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6pPr>
            <a:lvl7pPr marL="0" marR="0" indent="685800" algn="ctr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 i="0" u="none" strike="noStrike" cap="all" spc="257" baseline="0">
                <a:ln>
                  <a:noFill/>
                </a:ln>
                <a:solidFill>
                  <a:srgbClr val="9B895A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7pPr>
            <a:lvl8pPr marL="0" marR="0" indent="800100" algn="ctr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 i="0" u="none" strike="noStrike" cap="all" spc="257" baseline="0">
                <a:ln>
                  <a:noFill/>
                </a:ln>
                <a:solidFill>
                  <a:srgbClr val="9B895A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8pPr>
            <a:lvl9pPr marL="0" marR="0" indent="914400" algn="ctr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 i="0" u="none" strike="noStrike" cap="all" spc="257" baseline="0">
                <a:ln>
                  <a:noFill/>
                </a:ln>
                <a:solidFill>
                  <a:srgbClr val="9B895A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r>
              <a:rPr lang="en-IE" dirty="0"/>
              <a:t>#3: </a:t>
            </a:r>
            <a:r>
              <a:rPr lang="en-IE" dirty="0">
                <a:solidFill>
                  <a:srgbClr val="A3915E"/>
                </a:solidFill>
              </a:rPr>
              <a:t>D</a:t>
            </a:r>
            <a:r>
              <a:rPr lang="en-IE" dirty="0"/>
              <a:t>igitisation </a:t>
            </a:r>
            <a:endParaRPr lang="en-IE" b="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39299" y="2983416"/>
            <a:ext cx="11580861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IE" sz="2800" b="1" dirty="0">
                <a:solidFill>
                  <a:schemeClr val="accent1"/>
                </a:solidFill>
                <a:latin typeface="Arial Body"/>
              </a:rPr>
              <a:t>Industrial revolution 4.0 – “this time is different”?</a:t>
            </a:r>
            <a:endParaRPr lang="en-IE" sz="2000" dirty="0">
              <a:solidFill>
                <a:srgbClr val="004D44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2803139" y="2983415"/>
            <a:ext cx="11580861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IE" sz="2800" b="1" dirty="0">
                <a:solidFill>
                  <a:schemeClr val="accent1"/>
                </a:solidFill>
                <a:latin typeface="Arial Body"/>
              </a:rPr>
              <a:t>Transformative change: machines replacing heads not hands?</a:t>
            </a:r>
            <a:endParaRPr lang="en-IE" sz="2000" dirty="0">
              <a:solidFill>
                <a:srgbClr val="004D44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3997927" y="3753543"/>
            <a:ext cx="9534789" cy="81868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lvl="0" indent="-5715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E" sz="3200" dirty="0">
                <a:solidFill>
                  <a:srgbClr val="004D44"/>
                </a:solidFill>
                <a:latin typeface="+mn-lt"/>
                <a:ea typeface="Calibri" panose="020F0502020204030204" pitchFamily="34" charset="0"/>
              </a:rPr>
              <a:t>Industrial Revolutions 1.0 – 3.0:</a:t>
            </a:r>
          </a:p>
          <a:p>
            <a:pPr algn="l">
              <a:spcAft>
                <a:spcPts val="600"/>
              </a:spcAft>
            </a:pPr>
            <a:r>
              <a:rPr lang="en-IE" sz="2800" dirty="0">
                <a:solidFill>
                  <a:srgbClr val="004D44"/>
                </a:solidFill>
                <a:ea typeface="Calibri" panose="020F0502020204030204" pitchFamily="34" charset="0"/>
              </a:rPr>
              <a:t>	- machines replaced “hands”</a:t>
            </a:r>
          </a:p>
          <a:p>
            <a:pPr algn="l">
              <a:spcAft>
                <a:spcPts val="600"/>
              </a:spcAft>
            </a:pPr>
            <a:r>
              <a:rPr lang="en-IE" sz="2800" dirty="0">
                <a:solidFill>
                  <a:srgbClr val="004D44"/>
                </a:solidFill>
                <a:ea typeface="Calibri" panose="020F0502020204030204" pitchFamily="34" charset="0"/>
              </a:rPr>
              <a:t>	- complement for labour</a:t>
            </a:r>
          </a:p>
          <a:p>
            <a:pPr algn="l">
              <a:spcAft>
                <a:spcPts val="600"/>
              </a:spcAft>
            </a:pPr>
            <a:r>
              <a:rPr lang="en-IE" sz="2800" dirty="0">
                <a:solidFill>
                  <a:srgbClr val="004D44"/>
                </a:solidFill>
                <a:ea typeface="Calibri" panose="020F0502020204030204" pitchFamily="34" charset="0"/>
              </a:rPr>
              <a:t>	- boost productivity</a:t>
            </a:r>
          </a:p>
          <a:p>
            <a:pPr algn="l">
              <a:spcAft>
                <a:spcPts val="600"/>
              </a:spcAft>
            </a:pPr>
            <a:r>
              <a:rPr lang="en-IE" sz="2400" dirty="0">
                <a:solidFill>
                  <a:srgbClr val="004D44"/>
                </a:solidFill>
                <a:latin typeface="+mn-lt"/>
                <a:ea typeface="Calibri" panose="020F0502020204030204" pitchFamily="34" charset="0"/>
              </a:rPr>
              <a:t>		: shift into higher ‘value-added’</a:t>
            </a:r>
          </a:p>
          <a:p>
            <a:pPr lvl="0" algn="l"/>
            <a:endParaRPr lang="en-IE" sz="2000" dirty="0">
              <a:solidFill>
                <a:srgbClr val="004D44"/>
              </a:solidFill>
              <a:latin typeface="+mn-lt"/>
              <a:ea typeface="Calibri" panose="020F0502020204030204" pitchFamily="34" charset="0"/>
            </a:endParaRPr>
          </a:p>
          <a:p>
            <a:pPr marL="571500" lvl="0" indent="-5715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E" sz="3200" dirty="0">
                <a:solidFill>
                  <a:srgbClr val="004D44"/>
                </a:solidFill>
                <a:latin typeface="+mn-lt"/>
                <a:ea typeface="Calibri" panose="020F0502020204030204" pitchFamily="34" charset="0"/>
              </a:rPr>
              <a:t>Industrial Revolution 4.0:</a:t>
            </a:r>
          </a:p>
          <a:p>
            <a:pPr lvl="0" algn="l">
              <a:spcAft>
                <a:spcPts val="600"/>
              </a:spcAft>
            </a:pPr>
            <a:r>
              <a:rPr lang="en-IE" sz="2800" dirty="0">
                <a:solidFill>
                  <a:srgbClr val="004D44"/>
                </a:solidFill>
                <a:latin typeface="+mn-lt"/>
                <a:ea typeface="Calibri" panose="020F0502020204030204" pitchFamily="34" charset="0"/>
              </a:rPr>
              <a:t>	- cognitive</a:t>
            </a:r>
          </a:p>
          <a:p>
            <a:pPr lvl="0" algn="l">
              <a:spcAft>
                <a:spcPts val="600"/>
              </a:spcAft>
            </a:pPr>
            <a:r>
              <a:rPr lang="en-IE" sz="2800" dirty="0">
                <a:solidFill>
                  <a:srgbClr val="004D44"/>
                </a:solidFill>
                <a:latin typeface="+mn-lt"/>
                <a:ea typeface="Calibri" panose="020F0502020204030204" pitchFamily="34" charset="0"/>
              </a:rPr>
              <a:t>	- machines replace “heads” ?</a:t>
            </a:r>
          </a:p>
          <a:p>
            <a:pPr lvl="0" algn="l">
              <a:spcAft>
                <a:spcPts val="600"/>
              </a:spcAft>
            </a:pPr>
            <a:r>
              <a:rPr lang="en-IE" sz="2800" dirty="0">
                <a:solidFill>
                  <a:srgbClr val="004D44"/>
                </a:solidFill>
                <a:latin typeface="+mn-lt"/>
                <a:ea typeface="Calibri" panose="020F0502020204030204" pitchFamily="34" charset="0"/>
              </a:rPr>
              <a:t>	- substitute for labour ?</a:t>
            </a:r>
          </a:p>
          <a:p>
            <a:pPr marL="571500" lvl="0" indent="-571500" algn="l">
              <a:buFont typeface="Arial" panose="020B0604020202020204" pitchFamily="34" charset="0"/>
              <a:buChar char="•"/>
            </a:pPr>
            <a:endParaRPr lang="en-IE" sz="2000" dirty="0">
              <a:solidFill>
                <a:srgbClr val="004D44"/>
              </a:solidFill>
              <a:latin typeface="+mn-lt"/>
              <a:ea typeface="Calibri" panose="020F0502020204030204" pitchFamily="34" charset="0"/>
            </a:endParaRPr>
          </a:p>
          <a:p>
            <a:pPr marL="571500" lvl="0" indent="-5715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E" sz="3200" dirty="0">
                <a:solidFill>
                  <a:srgbClr val="004D44"/>
                </a:solidFill>
                <a:latin typeface="+mj-lt"/>
                <a:ea typeface="Calibri" panose="020F0502020204030204" pitchFamily="34" charset="0"/>
              </a:rPr>
              <a:t>Policy response:</a:t>
            </a:r>
          </a:p>
          <a:p>
            <a:pPr lvl="0" algn="l">
              <a:spcAft>
                <a:spcPts val="600"/>
              </a:spcAft>
            </a:pPr>
            <a:r>
              <a:rPr lang="en-IE" sz="2800" dirty="0">
                <a:solidFill>
                  <a:srgbClr val="004D44"/>
                </a:solidFill>
                <a:latin typeface="+mn-lt"/>
                <a:ea typeface="Calibri" panose="020F0502020204030204" pitchFamily="34" charset="0"/>
              </a:rPr>
              <a:t>	- avoid ‘race to the bottom’</a:t>
            </a:r>
          </a:p>
          <a:p>
            <a:pPr lvl="0" algn="l">
              <a:spcAft>
                <a:spcPts val="600"/>
              </a:spcAft>
            </a:pPr>
            <a:r>
              <a:rPr lang="en-IE" sz="2400" dirty="0">
                <a:solidFill>
                  <a:srgbClr val="004D44"/>
                </a:solidFill>
                <a:latin typeface="+mn-lt"/>
                <a:ea typeface="Calibri" panose="020F0502020204030204" pitchFamily="34" charset="0"/>
              </a:rPr>
              <a:t>		: guard-rails</a:t>
            </a:r>
          </a:p>
          <a:p>
            <a:pPr lvl="0" algn="l">
              <a:spcAft>
                <a:spcPts val="600"/>
              </a:spcAft>
            </a:pPr>
            <a:r>
              <a:rPr lang="en-IE" sz="2400" dirty="0">
                <a:solidFill>
                  <a:srgbClr val="004D44"/>
                </a:solidFill>
                <a:latin typeface="+mn-lt"/>
                <a:ea typeface="Calibri" panose="020F0502020204030204" pitchFamily="34" charset="0"/>
              </a:rPr>
              <a:t>		: rules / regulations = global public good</a:t>
            </a:r>
          </a:p>
          <a:p>
            <a:pPr lvl="0" algn="l">
              <a:spcAft>
                <a:spcPts val="600"/>
              </a:spcAft>
            </a:pPr>
            <a:r>
              <a:rPr lang="en-IE" sz="2800" dirty="0">
                <a:solidFill>
                  <a:srgbClr val="004D44"/>
                </a:solidFill>
                <a:latin typeface="+mn-lt"/>
                <a:ea typeface="Calibri" panose="020F0502020204030204" pitchFamily="34" charset="0"/>
              </a:rPr>
              <a:t>	- smooth transition</a:t>
            </a:r>
          </a:p>
          <a:p>
            <a:pPr lvl="0" algn="l">
              <a:spcAft>
                <a:spcPts val="600"/>
              </a:spcAft>
            </a:pPr>
            <a:r>
              <a:rPr lang="en-IE" sz="2400" dirty="0">
                <a:solidFill>
                  <a:srgbClr val="004D44"/>
                </a:solidFill>
                <a:latin typeface="+mn-lt"/>
                <a:ea typeface="Calibri" panose="020F0502020204030204" pitchFamily="34" charset="0"/>
              </a:rPr>
              <a:t>		: labour market institutions</a:t>
            </a:r>
          </a:p>
        </p:txBody>
      </p:sp>
    </p:spTree>
    <p:extLst>
      <p:ext uri="{BB962C8B-B14F-4D97-AF65-F5344CB8AC3E}">
        <p14:creationId xmlns:p14="http://schemas.microsoft.com/office/powerpoint/2010/main" val="927283967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62438" y="2535203"/>
            <a:ext cx="11580861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IE" sz="2800" b="1" dirty="0">
                <a:solidFill>
                  <a:schemeClr val="accent1"/>
                </a:solidFill>
                <a:latin typeface="Arial Body"/>
              </a:rPr>
              <a:t>Trade-intensity of production has stalled</a:t>
            </a:r>
            <a:endParaRPr lang="en-IE" sz="2000" dirty="0">
              <a:solidFill>
                <a:srgbClr val="004D44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865699" y="2535202"/>
            <a:ext cx="11580861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IE" sz="2800" b="1" dirty="0">
                <a:solidFill>
                  <a:schemeClr val="accent1"/>
                </a:solidFill>
                <a:latin typeface="Arial Body"/>
              </a:rPr>
              <a:t>Pandemic / war exposed ‘choke points’</a:t>
            </a:r>
            <a:endParaRPr lang="en-IE" sz="2000" dirty="0">
              <a:solidFill>
                <a:srgbClr val="004D44"/>
              </a:solidFill>
            </a:endParaRPr>
          </a:p>
        </p:txBody>
      </p:sp>
      <p:sp>
        <p:nvSpPr>
          <p:cNvPr id="9" name="Title 3"/>
          <p:cNvSpPr txBox="1">
            <a:spLocks/>
          </p:cNvSpPr>
          <p:nvPr/>
        </p:nvSpPr>
        <p:spPr>
          <a:xfrm>
            <a:off x="1347399" y="984294"/>
            <a:ext cx="23036601" cy="103394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 i="0" u="none" strike="noStrike" cap="none" spc="-90" baseline="0">
                <a:ln>
                  <a:noFill/>
                </a:ln>
                <a:solidFill>
                  <a:srgbClr val="004D44"/>
                </a:solidFill>
                <a:uFillTx/>
                <a:latin typeface="+mn-lt"/>
                <a:ea typeface="Open Sans"/>
                <a:cs typeface="Open Sans"/>
                <a:sym typeface="Open Sans"/>
              </a:defRPr>
            </a:lvl1pPr>
            <a:lvl2pPr marL="0" marR="0" indent="114300" algn="ctr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 i="0" u="none" strike="noStrike" cap="all" spc="257" baseline="0">
                <a:ln>
                  <a:noFill/>
                </a:ln>
                <a:solidFill>
                  <a:srgbClr val="9B895A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2pPr>
            <a:lvl3pPr marL="0" marR="0" indent="228600" algn="ctr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 i="0" u="none" strike="noStrike" cap="all" spc="257" baseline="0">
                <a:ln>
                  <a:noFill/>
                </a:ln>
                <a:solidFill>
                  <a:srgbClr val="9B895A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3pPr>
            <a:lvl4pPr marL="0" marR="0" indent="342900" algn="ctr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 i="0" u="none" strike="noStrike" cap="all" spc="257" baseline="0">
                <a:ln>
                  <a:noFill/>
                </a:ln>
                <a:solidFill>
                  <a:srgbClr val="9B895A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4pPr>
            <a:lvl5pPr marL="0" marR="0" indent="457200" algn="ctr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 i="0" u="none" strike="noStrike" cap="all" spc="257" baseline="0">
                <a:ln>
                  <a:noFill/>
                </a:ln>
                <a:solidFill>
                  <a:srgbClr val="9B895A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5pPr>
            <a:lvl6pPr marL="0" marR="0" indent="571500" algn="ctr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 i="0" u="none" strike="noStrike" cap="all" spc="257" baseline="0">
                <a:ln>
                  <a:noFill/>
                </a:ln>
                <a:solidFill>
                  <a:srgbClr val="9B895A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6pPr>
            <a:lvl7pPr marL="0" marR="0" indent="685800" algn="ctr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 i="0" u="none" strike="noStrike" cap="all" spc="257" baseline="0">
                <a:ln>
                  <a:noFill/>
                </a:ln>
                <a:solidFill>
                  <a:srgbClr val="9B895A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7pPr>
            <a:lvl8pPr marL="0" marR="0" indent="800100" algn="ctr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 i="0" u="none" strike="noStrike" cap="all" spc="257" baseline="0">
                <a:ln>
                  <a:noFill/>
                </a:ln>
                <a:solidFill>
                  <a:srgbClr val="9B895A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8pPr>
            <a:lvl9pPr marL="0" marR="0" indent="914400" algn="ctr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 i="0" u="none" strike="noStrike" cap="all" spc="257" baseline="0">
                <a:ln>
                  <a:noFill/>
                </a:ln>
                <a:solidFill>
                  <a:srgbClr val="9B895A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r>
              <a:rPr lang="en-IE" dirty="0"/>
              <a:t>#4: </a:t>
            </a:r>
            <a:r>
              <a:rPr lang="en-IE" dirty="0" err="1">
                <a:solidFill>
                  <a:srgbClr val="A3915E"/>
                </a:solidFill>
              </a:rPr>
              <a:t>D</a:t>
            </a:r>
            <a:r>
              <a:rPr lang="en-IE" dirty="0" err="1"/>
              <a:t>eglobalisation</a:t>
            </a:r>
            <a:endParaRPr lang="en-IE" b="0" dirty="0">
              <a:solidFill>
                <a:srgbClr val="FF0000"/>
              </a:solidFill>
            </a:endParaRPr>
          </a:p>
        </p:txBody>
      </p:sp>
      <p:graphicFrame>
        <p:nvGraphicFramePr>
          <p:cNvPr id="8" name="Chart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549407"/>
              </p:ext>
            </p:extLst>
          </p:nvPr>
        </p:nvGraphicFramePr>
        <p:xfrm>
          <a:off x="380999" y="3219463"/>
          <a:ext cx="11462299" cy="91630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Rectangle 5"/>
          <p:cNvSpPr/>
          <p:nvPr/>
        </p:nvSpPr>
        <p:spPr>
          <a:xfrm>
            <a:off x="13668198" y="3383175"/>
            <a:ext cx="9534789" cy="79868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lvl="0" indent="-5715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E" sz="3200" dirty="0">
                <a:solidFill>
                  <a:srgbClr val="004D44"/>
                </a:solidFill>
                <a:latin typeface="+mn-lt"/>
                <a:ea typeface="Calibri" panose="020F0502020204030204" pitchFamily="34" charset="0"/>
              </a:rPr>
              <a:t>Global supply chains</a:t>
            </a:r>
          </a:p>
          <a:p>
            <a:pPr algn="l">
              <a:spcAft>
                <a:spcPts val="600"/>
              </a:spcAft>
            </a:pPr>
            <a:r>
              <a:rPr lang="en-IE" sz="2800" dirty="0">
                <a:solidFill>
                  <a:srgbClr val="004D44"/>
                </a:solidFill>
                <a:latin typeface="+mn-lt"/>
                <a:ea typeface="Calibri" panose="020F0502020204030204" pitchFamily="34" charset="0"/>
              </a:rPr>
              <a:t>	- pandemic: PPE</a:t>
            </a:r>
          </a:p>
          <a:p>
            <a:pPr algn="l">
              <a:spcAft>
                <a:spcPts val="600"/>
              </a:spcAft>
            </a:pPr>
            <a:r>
              <a:rPr lang="en-IE" sz="2800" dirty="0">
                <a:solidFill>
                  <a:srgbClr val="004D44"/>
                </a:solidFill>
                <a:latin typeface="+mn-lt"/>
                <a:ea typeface="Calibri" panose="020F0502020204030204" pitchFamily="34" charset="0"/>
              </a:rPr>
              <a:t>	- war in Ukraine: grain / metals</a:t>
            </a:r>
          </a:p>
          <a:p>
            <a:pPr algn="l">
              <a:spcAft>
                <a:spcPts val="600"/>
              </a:spcAft>
            </a:pPr>
            <a:r>
              <a:rPr lang="en-IE" sz="2800" dirty="0">
                <a:solidFill>
                  <a:srgbClr val="004D44"/>
                </a:solidFill>
                <a:latin typeface="+mn-lt"/>
                <a:ea typeface="Calibri" panose="020F0502020204030204" pitchFamily="34" charset="0"/>
              </a:rPr>
              <a:t>	- Taiwan: semi-conductors ?</a:t>
            </a:r>
          </a:p>
          <a:p>
            <a:pPr algn="l">
              <a:spcAft>
                <a:spcPts val="600"/>
              </a:spcAft>
            </a:pPr>
            <a:endParaRPr lang="en-IE" sz="3200" dirty="0">
              <a:solidFill>
                <a:srgbClr val="004D44"/>
              </a:solidFill>
              <a:latin typeface="+mn-lt"/>
              <a:ea typeface="Calibri" panose="020F0502020204030204" pitchFamily="34" charset="0"/>
            </a:endParaRPr>
          </a:p>
          <a:p>
            <a:pPr marL="571500" lvl="0" indent="-5715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E" sz="3200" dirty="0">
                <a:solidFill>
                  <a:srgbClr val="004D44"/>
                </a:solidFill>
                <a:latin typeface="+mn-lt"/>
                <a:ea typeface="Calibri" panose="020F0502020204030204" pitchFamily="34" charset="0"/>
              </a:rPr>
              <a:t>Choke points === single points of failure:</a:t>
            </a:r>
          </a:p>
          <a:p>
            <a:pPr lvl="0" algn="l"/>
            <a:endParaRPr lang="en-IE" sz="2000" dirty="0">
              <a:solidFill>
                <a:srgbClr val="004D44"/>
              </a:solidFill>
              <a:latin typeface="+mn-lt"/>
              <a:ea typeface="Calibri" panose="020F0502020204030204" pitchFamily="34" charset="0"/>
            </a:endParaRPr>
          </a:p>
          <a:p>
            <a:pPr marL="571500" lvl="0" indent="-5715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E" sz="3200" dirty="0">
                <a:solidFill>
                  <a:srgbClr val="004D44"/>
                </a:solidFill>
                <a:latin typeface="+mn-lt"/>
                <a:ea typeface="Calibri" panose="020F0502020204030204" pitchFamily="34" charset="0"/>
              </a:rPr>
              <a:t>Premium on security of supply</a:t>
            </a:r>
          </a:p>
          <a:p>
            <a:pPr lvl="0" algn="l">
              <a:spcAft>
                <a:spcPts val="600"/>
              </a:spcAft>
            </a:pPr>
            <a:r>
              <a:rPr lang="en-IE" sz="2800" dirty="0">
                <a:solidFill>
                  <a:srgbClr val="004D44"/>
                </a:solidFill>
                <a:latin typeface="+mn-lt"/>
                <a:ea typeface="Calibri" panose="020F0502020204030204" pitchFamily="34" charset="0"/>
              </a:rPr>
              <a:t>	- shortening of supply chains</a:t>
            </a:r>
          </a:p>
          <a:p>
            <a:pPr algn="l">
              <a:spcAft>
                <a:spcPts val="600"/>
              </a:spcAft>
            </a:pPr>
            <a:r>
              <a:rPr lang="en-IE" sz="2400" dirty="0">
                <a:solidFill>
                  <a:srgbClr val="004D44"/>
                </a:solidFill>
                <a:latin typeface="+mn-lt"/>
                <a:ea typeface="Calibri" panose="020F0502020204030204" pitchFamily="34" charset="0"/>
              </a:rPr>
              <a:t>		: localisation of production</a:t>
            </a:r>
          </a:p>
          <a:p>
            <a:pPr lvl="0" algn="l">
              <a:spcAft>
                <a:spcPts val="600"/>
              </a:spcAft>
            </a:pPr>
            <a:r>
              <a:rPr lang="en-IE" sz="2800" dirty="0">
                <a:solidFill>
                  <a:srgbClr val="004D44"/>
                </a:solidFill>
                <a:latin typeface="+mn-lt"/>
                <a:ea typeface="Calibri" panose="020F0502020204030204" pitchFamily="34" charset="0"/>
              </a:rPr>
              <a:t>	- near- / friend-shoring</a:t>
            </a:r>
          </a:p>
          <a:p>
            <a:pPr marL="571500" lvl="0" indent="-571500" algn="l">
              <a:buFont typeface="Arial" panose="020B0604020202020204" pitchFamily="34" charset="0"/>
              <a:buChar char="•"/>
            </a:pPr>
            <a:endParaRPr lang="en-IE" sz="2000" dirty="0">
              <a:solidFill>
                <a:srgbClr val="004D44"/>
              </a:solidFill>
              <a:latin typeface="+mn-lt"/>
              <a:ea typeface="Calibri" panose="020F0502020204030204" pitchFamily="34" charset="0"/>
            </a:endParaRPr>
          </a:p>
          <a:p>
            <a:pPr marL="571500" lvl="0" indent="-5715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E" sz="3200" dirty="0">
                <a:solidFill>
                  <a:srgbClr val="004D44"/>
                </a:solidFill>
                <a:latin typeface="+mn-lt"/>
                <a:ea typeface="Calibri" panose="020F0502020204030204" pitchFamily="34" charset="0"/>
              </a:rPr>
              <a:t>Longer-term implications:</a:t>
            </a:r>
          </a:p>
          <a:p>
            <a:pPr lvl="0" algn="l">
              <a:spcAft>
                <a:spcPts val="600"/>
              </a:spcAft>
            </a:pPr>
            <a:r>
              <a:rPr lang="en-IE" sz="2800" dirty="0">
                <a:solidFill>
                  <a:srgbClr val="004D44"/>
                </a:solidFill>
                <a:latin typeface="+mn-lt"/>
                <a:ea typeface="Calibri" panose="020F0502020204030204" pitchFamily="34" charset="0"/>
              </a:rPr>
              <a:t>	- higher prices?</a:t>
            </a:r>
          </a:p>
          <a:p>
            <a:pPr lvl="0" algn="l">
              <a:spcAft>
                <a:spcPts val="600"/>
              </a:spcAft>
            </a:pPr>
            <a:r>
              <a:rPr lang="en-IE" sz="2800" dirty="0">
                <a:solidFill>
                  <a:srgbClr val="004D44"/>
                </a:solidFill>
                <a:latin typeface="+mn-lt"/>
                <a:ea typeface="Calibri" panose="020F0502020204030204" pitchFamily="34" charset="0"/>
              </a:rPr>
              <a:t>	- efficiency / productivity losses?</a:t>
            </a:r>
          </a:p>
          <a:p>
            <a:pPr lvl="0" algn="l">
              <a:spcAft>
                <a:spcPts val="600"/>
              </a:spcAft>
            </a:pPr>
            <a:r>
              <a:rPr lang="en-IE" sz="2800" dirty="0">
                <a:solidFill>
                  <a:srgbClr val="004D44"/>
                </a:solidFill>
                <a:latin typeface="+mn-lt"/>
                <a:ea typeface="Calibri" panose="020F0502020204030204" pitchFamily="34" charset="0"/>
              </a:rPr>
              <a:t>	- global cost of capital?</a:t>
            </a:r>
          </a:p>
        </p:txBody>
      </p:sp>
    </p:spTree>
    <p:extLst>
      <p:ext uri="{BB962C8B-B14F-4D97-AF65-F5344CB8AC3E}">
        <p14:creationId xmlns:p14="http://schemas.microsoft.com/office/powerpoint/2010/main" val="1892851398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412782" y="5248064"/>
            <a:ext cx="21600000" cy="1381336"/>
          </a:xfrm>
        </p:spPr>
        <p:txBody>
          <a:bodyPr>
            <a:normAutofit/>
          </a:bodyPr>
          <a:lstStyle/>
          <a:p>
            <a:pPr algn="ctr"/>
            <a:r>
              <a:rPr lang="en-IE" sz="7000" b="1" dirty="0"/>
              <a:t>Conclusion</a:t>
            </a:r>
            <a:endParaRPr lang="en-IE" sz="9600" dirty="0"/>
          </a:p>
        </p:txBody>
      </p:sp>
    </p:spTree>
    <p:extLst>
      <p:ext uri="{BB962C8B-B14F-4D97-AF65-F5344CB8AC3E}">
        <p14:creationId xmlns:p14="http://schemas.microsoft.com/office/powerpoint/2010/main" val="1136452803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3"/>
          <p:cNvSpPr txBox="1">
            <a:spLocks/>
          </p:cNvSpPr>
          <p:nvPr/>
        </p:nvSpPr>
        <p:spPr>
          <a:xfrm>
            <a:off x="1044446" y="1139465"/>
            <a:ext cx="23036601" cy="103394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 i="0" u="none" strike="noStrike" cap="none" spc="-90" baseline="0">
                <a:ln>
                  <a:noFill/>
                </a:ln>
                <a:solidFill>
                  <a:srgbClr val="004D44"/>
                </a:solidFill>
                <a:uFillTx/>
                <a:latin typeface="+mn-lt"/>
                <a:ea typeface="Open Sans"/>
                <a:cs typeface="Open Sans"/>
                <a:sym typeface="Open Sans"/>
              </a:defRPr>
            </a:lvl1pPr>
            <a:lvl2pPr marL="0" marR="0" indent="114300" algn="ctr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 i="0" u="none" strike="noStrike" cap="all" spc="257" baseline="0">
                <a:ln>
                  <a:noFill/>
                </a:ln>
                <a:solidFill>
                  <a:srgbClr val="9B895A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2pPr>
            <a:lvl3pPr marL="0" marR="0" indent="228600" algn="ctr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 i="0" u="none" strike="noStrike" cap="all" spc="257" baseline="0">
                <a:ln>
                  <a:noFill/>
                </a:ln>
                <a:solidFill>
                  <a:srgbClr val="9B895A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3pPr>
            <a:lvl4pPr marL="0" marR="0" indent="342900" algn="ctr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 i="0" u="none" strike="noStrike" cap="all" spc="257" baseline="0">
                <a:ln>
                  <a:noFill/>
                </a:ln>
                <a:solidFill>
                  <a:srgbClr val="9B895A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4pPr>
            <a:lvl5pPr marL="0" marR="0" indent="457200" algn="ctr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 i="0" u="none" strike="noStrike" cap="all" spc="257" baseline="0">
                <a:ln>
                  <a:noFill/>
                </a:ln>
                <a:solidFill>
                  <a:srgbClr val="9B895A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5pPr>
            <a:lvl6pPr marL="0" marR="0" indent="571500" algn="ctr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 i="0" u="none" strike="noStrike" cap="all" spc="257" baseline="0">
                <a:ln>
                  <a:noFill/>
                </a:ln>
                <a:solidFill>
                  <a:srgbClr val="9B895A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6pPr>
            <a:lvl7pPr marL="0" marR="0" indent="685800" algn="ctr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 i="0" u="none" strike="noStrike" cap="all" spc="257" baseline="0">
                <a:ln>
                  <a:noFill/>
                </a:ln>
                <a:solidFill>
                  <a:srgbClr val="9B895A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7pPr>
            <a:lvl8pPr marL="0" marR="0" indent="800100" algn="ctr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 i="0" u="none" strike="noStrike" cap="all" spc="257" baseline="0">
                <a:ln>
                  <a:noFill/>
                </a:ln>
                <a:solidFill>
                  <a:srgbClr val="9B895A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8pPr>
            <a:lvl9pPr marL="0" marR="0" indent="914400" algn="ctr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 i="0" u="none" strike="noStrike" cap="all" spc="257" baseline="0">
                <a:ln>
                  <a:noFill/>
                </a:ln>
                <a:solidFill>
                  <a:srgbClr val="9B895A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r>
              <a:rPr lang="en-IE" dirty="0"/>
              <a:t>The Irish economy: a summary ‘SWOT’ analysis</a:t>
            </a:r>
            <a:endParaRPr lang="en-IE" b="0" dirty="0">
              <a:solidFill>
                <a:srgbClr val="FF0000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7919437"/>
              </p:ext>
            </p:extLst>
          </p:nvPr>
        </p:nvGraphicFramePr>
        <p:xfrm>
          <a:off x="2738212" y="2516998"/>
          <a:ext cx="17999999" cy="96412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638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00124">
                  <a:extLst>
                    <a:ext uri="{9D8B030D-6E8A-4147-A177-3AD203B41FA5}">
                      <a16:colId xmlns:a16="http://schemas.microsoft.com/office/drawing/2014/main" val="1181497404"/>
                    </a:ext>
                  </a:extLst>
                </a:gridCol>
                <a:gridCol w="88360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64690">
                <a:tc>
                  <a:txBody>
                    <a:bodyPr/>
                    <a:lstStyle/>
                    <a:p>
                      <a:pPr algn="ctr"/>
                      <a:r>
                        <a:rPr lang="en-IE" sz="3000" b="1" dirty="0">
                          <a:solidFill>
                            <a:srgbClr val="A3915E"/>
                          </a:solidFill>
                          <a:latin typeface="+mn-lt"/>
                        </a:rPr>
                        <a:t>S</a:t>
                      </a:r>
                      <a:r>
                        <a:rPr lang="en-IE" sz="3000" b="1" dirty="0">
                          <a:solidFill>
                            <a:schemeClr val="bg1"/>
                          </a:solidFill>
                          <a:latin typeface="+mn-lt"/>
                        </a:rPr>
                        <a:t>trengths</a:t>
                      </a:r>
                    </a:p>
                  </a:txBody>
                  <a:tcPr marL="45720" marR="45720" marT="22860" marB="22860" anchor="ctr">
                    <a:solidFill>
                      <a:srgbClr val="00595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E" sz="30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45720" marR="45720" marT="22860" marB="22860" anchor="ctr">
                    <a:solidFill>
                      <a:srgbClr val="00595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3000" b="1" dirty="0">
                          <a:solidFill>
                            <a:srgbClr val="A3915E"/>
                          </a:solidFill>
                          <a:latin typeface="+mn-lt"/>
                        </a:rPr>
                        <a:t>W</a:t>
                      </a:r>
                      <a:r>
                        <a:rPr lang="en-IE" sz="3000" b="1" dirty="0">
                          <a:solidFill>
                            <a:schemeClr val="bg1"/>
                          </a:solidFill>
                          <a:latin typeface="+mn-lt"/>
                        </a:rPr>
                        <a:t>eaknesses</a:t>
                      </a:r>
                    </a:p>
                  </a:txBody>
                  <a:tcPr marL="45720" marR="45720" marT="22860" marB="22860" anchor="ctr">
                    <a:solidFill>
                      <a:srgbClr val="00595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909857"/>
                  </a:ext>
                </a:extLst>
              </a:tr>
              <a:tr h="964690">
                <a:tc>
                  <a:txBody>
                    <a:bodyPr/>
                    <a:lstStyle/>
                    <a:p>
                      <a:pPr marL="0" marR="0" indent="0" algn="ctr" defTabSz="8255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IE" sz="2600" baseline="0" dirty="0"/>
                        <a:t>Openness – ‘four freedoms’</a:t>
                      </a:r>
                      <a:endParaRPr lang="en-IE" sz="2600" b="0" i="0" u="none" strike="noStrike" cap="none" spc="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Open Sans"/>
                      </a:endParaRPr>
                    </a:p>
                  </a:txBody>
                  <a:tcPr marL="34290" marR="3429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8255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E" sz="2600" b="0" i="0" u="none" strike="noStrike" cap="none" spc="0" baseline="0" dirty="0">
                        <a:ln>
                          <a:noFill/>
                        </a:ln>
                        <a:solidFill>
                          <a:srgbClr val="004D45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Open Sans"/>
                      </a:endParaRPr>
                    </a:p>
                  </a:txBody>
                  <a:tcPr marL="34290" marR="34290" marT="0" marB="0" anchor="ctr">
                    <a:solidFill>
                      <a:srgbClr val="004D4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2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Open Sans"/>
                        </a:rPr>
                        <a:t>Public service delivery [ more inputs ≠ more outputs ]</a:t>
                      </a:r>
                    </a:p>
                  </a:txBody>
                  <a:tcPr marL="34290" marR="3429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5693">
                <a:tc>
                  <a:txBody>
                    <a:bodyPr/>
                    <a:lstStyle/>
                    <a:p>
                      <a:pPr marL="0" marR="0" indent="0" algn="ctr" defTabSz="8255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IE" sz="2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Open Sans"/>
                        </a:rPr>
                        <a:t>Integration into GVCs</a:t>
                      </a:r>
                    </a:p>
                  </a:txBody>
                  <a:tcPr marL="34290" marR="3429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8255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E" sz="2600" b="0" i="0" u="none" strike="noStrike" cap="none" spc="0" baseline="0" dirty="0">
                        <a:ln>
                          <a:noFill/>
                        </a:ln>
                        <a:solidFill>
                          <a:srgbClr val="004D45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Open Sans"/>
                      </a:endParaRPr>
                    </a:p>
                  </a:txBody>
                  <a:tcPr marL="34290" marR="34290" marT="0" marB="0" anchor="ctr">
                    <a:solidFill>
                      <a:srgbClr val="004D4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2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Open Sans"/>
                        </a:rPr>
                        <a:t>Carbon-intensive production</a:t>
                      </a:r>
                    </a:p>
                  </a:txBody>
                  <a:tcPr marL="34290" marR="34290" marT="0" marB="0" anchor="ctr"/>
                </a:tc>
                <a:extLst>
                  <a:ext uri="{0D108BD9-81ED-4DB2-BD59-A6C34878D82A}">
                    <a16:rowId xmlns:a16="http://schemas.microsoft.com/office/drawing/2014/main" val="4026669631"/>
                  </a:ext>
                </a:extLst>
              </a:tr>
              <a:tr h="964690">
                <a:tc>
                  <a:txBody>
                    <a:bodyPr/>
                    <a:lstStyle/>
                    <a:p>
                      <a:pPr marL="0" marR="0" indent="0" algn="ctr" defTabSz="8255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2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Open Sans"/>
                        </a:rPr>
                        <a:t>‘Bridge’ between US and EU</a:t>
                      </a:r>
                    </a:p>
                  </a:txBody>
                  <a:tcPr marL="34290" marR="3429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8255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IE" sz="2600" b="0" i="0" u="none" strike="noStrike" cap="none" spc="0" baseline="0" dirty="0">
                        <a:ln>
                          <a:noFill/>
                        </a:ln>
                        <a:solidFill>
                          <a:srgbClr val="004D45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Open Sans"/>
                      </a:endParaRPr>
                    </a:p>
                  </a:txBody>
                  <a:tcPr marL="34290" marR="34290" marT="0" marB="0" anchor="ctr">
                    <a:solidFill>
                      <a:srgbClr val="004D4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IE" sz="2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Open Sans"/>
                        </a:rPr>
                        <a:t>Long-tail of relatively unproductive firms</a:t>
                      </a:r>
                    </a:p>
                  </a:txBody>
                  <a:tcPr marL="34290" marR="3429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64690">
                <a:tc>
                  <a:txBody>
                    <a:bodyPr/>
                    <a:lstStyle/>
                    <a:p>
                      <a:pPr marL="0" marR="0" indent="0" algn="ctr" defTabSz="8255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IE" sz="2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Open Sans"/>
                        </a:rPr>
                        <a:t>Flexible product and factor markets</a:t>
                      </a:r>
                    </a:p>
                  </a:txBody>
                  <a:tcPr marL="34290" marR="3429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8255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IE" sz="2600" b="0" i="0" u="none" strike="noStrike" cap="none" spc="0" baseline="0" dirty="0">
                        <a:ln>
                          <a:noFill/>
                        </a:ln>
                        <a:solidFill>
                          <a:srgbClr val="004D45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Open Sans"/>
                      </a:endParaRPr>
                    </a:p>
                  </a:txBody>
                  <a:tcPr marL="34290" marR="34290" marT="0" marB="0" anchor="ctr">
                    <a:solidFill>
                      <a:srgbClr val="004D4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IE" sz="2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Open Sans"/>
                        </a:rPr>
                        <a:t>Infrastructure gaps [ housing, health, energy, </a:t>
                      </a:r>
                      <a:r>
                        <a:rPr lang="en-IE" sz="26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Open Sans"/>
                        </a:rPr>
                        <a:t>etc</a:t>
                      </a:r>
                      <a:r>
                        <a:rPr lang="en-IE" sz="2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Open Sans"/>
                        </a:rPr>
                        <a:t> ]</a:t>
                      </a:r>
                    </a:p>
                  </a:txBody>
                  <a:tcPr marL="34290" marR="34290" marT="0" marB="0" anchor="ctr"/>
                </a:tc>
                <a:extLst>
                  <a:ext uri="{0D108BD9-81ED-4DB2-BD59-A6C34878D82A}">
                    <a16:rowId xmlns:a16="http://schemas.microsoft.com/office/drawing/2014/main" val="903994228"/>
                  </a:ext>
                </a:extLst>
              </a:tr>
              <a:tr h="967993">
                <a:tc>
                  <a:txBody>
                    <a:bodyPr/>
                    <a:lstStyle/>
                    <a:p>
                      <a:pPr marL="0" marR="0" indent="0" algn="ctr" defTabSz="8255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IE" sz="3000" b="1" i="0" u="none" strike="noStrike" cap="none" spc="0" baseline="0" dirty="0">
                          <a:ln>
                            <a:noFill/>
                          </a:ln>
                          <a:solidFill>
                            <a:srgbClr val="A3915E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Open Sans"/>
                        </a:rPr>
                        <a:t>T</a:t>
                      </a:r>
                      <a:r>
                        <a:rPr lang="en-IE" sz="3000" b="1" i="0" u="none" strike="noStrike" cap="none" spc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Open Sans"/>
                        </a:rPr>
                        <a:t>hreats</a:t>
                      </a:r>
                    </a:p>
                  </a:txBody>
                  <a:tcPr marL="34290" marR="34290" marT="0" marB="0" anchor="ctr">
                    <a:solidFill>
                      <a:srgbClr val="004D4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IE" sz="2600" b="0" i="0" u="none" strike="noStrike" cap="none" spc="0" baseline="0" dirty="0">
                        <a:ln>
                          <a:noFill/>
                        </a:ln>
                        <a:solidFill>
                          <a:srgbClr val="004D45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Open Sans"/>
                      </a:endParaRPr>
                    </a:p>
                  </a:txBody>
                  <a:tcPr marL="34290" marR="34290" marT="0" marB="0" anchor="ctr">
                    <a:solidFill>
                      <a:srgbClr val="004D4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IE" sz="3000" b="1" i="0" u="none" strike="noStrike" cap="none" spc="0" baseline="0" dirty="0">
                          <a:ln>
                            <a:noFill/>
                          </a:ln>
                          <a:solidFill>
                            <a:srgbClr val="A3915E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Open Sans"/>
                        </a:rPr>
                        <a:t>O</a:t>
                      </a:r>
                      <a:r>
                        <a:rPr lang="en-IE" sz="3000" b="1" i="0" u="none" strike="noStrike" cap="none" spc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Open Sans"/>
                        </a:rPr>
                        <a:t>pportunities</a:t>
                      </a:r>
                    </a:p>
                  </a:txBody>
                  <a:tcPr marL="34290" marR="34290" marT="0" marB="0" anchor="ctr">
                    <a:solidFill>
                      <a:srgbClr val="004D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2976000"/>
                  </a:ext>
                </a:extLst>
              </a:tr>
              <a:tr h="964690">
                <a:tc>
                  <a:txBody>
                    <a:bodyPr/>
                    <a:lstStyle/>
                    <a:p>
                      <a:pPr marL="0" marR="0" indent="0" algn="ctr" defTabSz="8255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2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Open Sans"/>
                        </a:rPr>
                        <a:t>Digitalisation / Artificial Intelligence</a:t>
                      </a:r>
                    </a:p>
                  </a:txBody>
                  <a:tcPr marL="34290" marR="3429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8255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IE" sz="2600" b="0" i="0" u="none" strike="noStrike" cap="none" spc="0" baseline="0" dirty="0">
                        <a:ln>
                          <a:noFill/>
                        </a:ln>
                        <a:solidFill>
                          <a:srgbClr val="004D45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Open Sans"/>
                      </a:endParaRPr>
                    </a:p>
                  </a:txBody>
                  <a:tcPr marL="34290" marR="34290" marT="0" marB="0" anchor="ctr">
                    <a:solidFill>
                      <a:srgbClr val="004D4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IE" sz="2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Open Sans"/>
                        </a:rPr>
                        <a:t>Digitalisation / Artificial Intelligence</a:t>
                      </a:r>
                    </a:p>
                  </a:txBody>
                  <a:tcPr marL="34290" marR="34290" marT="0" marB="0" anchor="ctr"/>
                </a:tc>
                <a:extLst>
                  <a:ext uri="{0D108BD9-81ED-4DB2-BD59-A6C34878D82A}">
                    <a16:rowId xmlns:a16="http://schemas.microsoft.com/office/drawing/2014/main" val="804869236"/>
                  </a:ext>
                </a:extLst>
              </a:tr>
              <a:tr h="964690">
                <a:tc>
                  <a:txBody>
                    <a:bodyPr/>
                    <a:lstStyle/>
                    <a:p>
                      <a:pPr marL="0" marR="0" indent="0" algn="ctr" defTabSz="8255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IE" sz="2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Open Sans"/>
                        </a:rPr>
                        <a:t>De-globalisation / shortening of supply chains</a:t>
                      </a:r>
                    </a:p>
                  </a:txBody>
                  <a:tcPr marL="34290" marR="3429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8255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E" sz="2600" b="0" i="0" u="none" strike="noStrike" cap="none" spc="0" baseline="0" dirty="0">
                        <a:ln>
                          <a:noFill/>
                        </a:ln>
                        <a:solidFill>
                          <a:srgbClr val="004D45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Open Sans"/>
                      </a:endParaRPr>
                    </a:p>
                  </a:txBody>
                  <a:tcPr marL="34290" marR="34290" marT="0" marB="0" anchor="ctr">
                    <a:solidFill>
                      <a:srgbClr val="004D4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2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Open Sans"/>
                        </a:rPr>
                        <a:t>First mover advantage in key sectors</a:t>
                      </a:r>
                    </a:p>
                  </a:txBody>
                  <a:tcPr marL="34290" marR="34290" marT="0" marB="0" anchor="ctr"/>
                </a:tc>
                <a:extLst>
                  <a:ext uri="{0D108BD9-81ED-4DB2-BD59-A6C34878D82A}">
                    <a16:rowId xmlns:a16="http://schemas.microsoft.com/office/drawing/2014/main" val="2693610283"/>
                  </a:ext>
                </a:extLst>
              </a:tr>
              <a:tr h="964690">
                <a:tc>
                  <a:txBody>
                    <a:bodyPr/>
                    <a:lstStyle/>
                    <a:p>
                      <a:pPr marL="0" marR="0" indent="0" algn="ctr" defTabSz="8255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IE" sz="2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Open Sans"/>
                        </a:rPr>
                        <a:t>Ageing population</a:t>
                      </a:r>
                    </a:p>
                  </a:txBody>
                  <a:tcPr marL="34290" marR="3429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8255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E" sz="2600" b="0" i="0" u="none" strike="noStrike" cap="none" spc="0" baseline="0" dirty="0">
                        <a:ln>
                          <a:noFill/>
                        </a:ln>
                        <a:solidFill>
                          <a:srgbClr val="004D45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Open Sans"/>
                      </a:endParaRPr>
                    </a:p>
                  </a:txBody>
                  <a:tcPr marL="34290" marR="34290" marT="0" marB="0" anchor="ctr">
                    <a:solidFill>
                      <a:srgbClr val="004D4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2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Open Sans"/>
                        </a:rPr>
                        <a:t>Energy – renewables</a:t>
                      </a:r>
                    </a:p>
                  </a:txBody>
                  <a:tcPr marL="34290" marR="34290" marT="0" marB="0" anchor="ctr"/>
                </a:tc>
                <a:extLst>
                  <a:ext uri="{0D108BD9-81ED-4DB2-BD59-A6C34878D82A}">
                    <a16:rowId xmlns:a16="http://schemas.microsoft.com/office/drawing/2014/main" val="3856916617"/>
                  </a:ext>
                </a:extLst>
              </a:tr>
              <a:tr h="964690">
                <a:tc>
                  <a:txBody>
                    <a:bodyPr/>
                    <a:lstStyle/>
                    <a:p>
                      <a:pPr marL="0" marR="0" indent="0" algn="ctr" defTabSz="8255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IE" sz="2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Open Sans"/>
                        </a:rPr>
                        <a:t>Exit of key export market from EU</a:t>
                      </a:r>
                    </a:p>
                  </a:txBody>
                  <a:tcPr marL="34290" marR="3429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8255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E" sz="2600" b="0" i="0" u="none" strike="noStrike" cap="none" spc="0" baseline="0" dirty="0">
                        <a:ln>
                          <a:noFill/>
                        </a:ln>
                        <a:solidFill>
                          <a:srgbClr val="004D45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Open Sans"/>
                      </a:endParaRPr>
                    </a:p>
                  </a:txBody>
                  <a:tcPr marL="34290" marR="34290" marT="0" marB="0" anchor="ctr">
                    <a:solidFill>
                      <a:srgbClr val="004D4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2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Open Sans"/>
                        </a:rPr>
                        <a:t>Global tax certainty</a:t>
                      </a:r>
                    </a:p>
                  </a:txBody>
                  <a:tcPr marL="34290" marR="34290" marT="0" marB="0" anchor="ctr"/>
                </a:tc>
                <a:extLst>
                  <a:ext uri="{0D108BD9-81ED-4DB2-BD59-A6C34878D82A}">
                    <a16:rowId xmlns:a16="http://schemas.microsoft.com/office/drawing/2014/main" val="28621577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474430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332852" y="2004331"/>
            <a:ext cx="19831695" cy="9559638"/>
          </a:xfrm>
        </p:spPr>
        <p:txBody>
          <a:bodyPr>
            <a:normAutofit lnSpcReduction="10000"/>
          </a:bodyPr>
          <a:lstStyle/>
          <a:p>
            <a:pPr algn="just"/>
            <a:r>
              <a:rPr lang="en-IE" sz="2800" spc="-150" dirty="0">
                <a:solidFill>
                  <a:srgbClr val="005A52"/>
                </a:solidFill>
                <a:latin typeface="Calibri" panose="020F0502020204030204" pitchFamily="34" charset="0"/>
                <a:ea typeface="Open Sans"/>
                <a:cs typeface="Open Sans"/>
              </a:rPr>
              <a:t>Disclaimer and other information: </a:t>
            </a:r>
          </a:p>
          <a:p>
            <a:pPr algn="just"/>
            <a:endParaRPr lang="en-IE" sz="2800" spc="-150" dirty="0">
              <a:solidFill>
                <a:srgbClr val="005A52"/>
              </a:solidFill>
              <a:latin typeface="Calibri" panose="020F0502020204030204" pitchFamily="34" charset="0"/>
              <a:ea typeface="Open Sans"/>
              <a:cs typeface="Open Sans"/>
            </a:endParaRPr>
          </a:p>
          <a:p>
            <a:pPr algn="just"/>
            <a:r>
              <a:rPr lang="en-IE" sz="2800" spc="-150" dirty="0">
                <a:solidFill>
                  <a:srgbClr val="005A52"/>
                </a:solidFill>
                <a:latin typeface="Calibri" panose="020F0502020204030204" pitchFamily="34" charset="0"/>
                <a:ea typeface="Open Sans"/>
                <a:cs typeface="Open Sans"/>
              </a:rPr>
              <a:t>The forecasts in this presentation are those of the Department of Finance set out in its autumn forecasts (Economic and Fiscal Outlook, September).  Data are as per end-December 2022</a:t>
            </a:r>
          </a:p>
          <a:p>
            <a:pPr algn="just"/>
            <a:endParaRPr lang="en-IE" sz="2800" spc="-150" dirty="0">
              <a:solidFill>
                <a:srgbClr val="005A52"/>
              </a:solidFill>
              <a:latin typeface="Calibri" panose="020F0502020204030204" pitchFamily="34" charset="0"/>
              <a:ea typeface="Open Sans"/>
              <a:cs typeface="Open Sans"/>
            </a:endParaRPr>
          </a:p>
          <a:p>
            <a:pPr algn="just"/>
            <a:r>
              <a:rPr lang="en-IE" sz="2800" spc="-150" dirty="0">
                <a:solidFill>
                  <a:srgbClr val="005A52"/>
                </a:solidFill>
                <a:latin typeface="Calibri" panose="020F0502020204030204" pitchFamily="34" charset="0"/>
                <a:ea typeface="Open Sans"/>
                <a:cs typeface="Open Sans"/>
              </a:rPr>
              <a:t>Views are those of the presenter and not necessarily those of the Minister or Department of Finance.</a:t>
            </a:r>
          </a:p>
          <a:p>
            <a:pPr algn="just"/>
            <a:endParaRPr lang="en-IE" sz="2800" spc="-150" dirty="0">
              <a:solidFill>
                <a:srgbClr val="005A52"/>
              </a:solidFill>
              <a:latin typeface="Calibri" panose="020F0502020204030204" pitchFamily="34" charset="0"/>
            </a:endParaRPr>
          </a:p>
          <a:p>
            <a:pPr algn="just"/>
            <a:r>
              <a:rPr lang="en-IE" sz="2800" spc="-150" dirty="0">
                <a:solidFill>
                  <a:srgbClr val="005A52"/>
                </a:solidFill>
                <a:latin typeface="Calibri" panose="020F0502020204030204" pitchFamily="34" charset="0"/>
              </a:rPr>
              <a:t>Outturn data are sourced from a variety of sources including the Department of Finance, Central Statistics Office, European Commission (AMECO), </a:t>
            </a:r>
            <a:r>
              <a:rPr lang="en-IE" sz="2800" spc="-150" dirty="0" err="1">
                <a:solidFill>
                  <a:srgbClr val="005A52"/>
                </a:solidFill>
                <a:latin typeface="Calibri" panose="020F0502020204030204" pitchFamily="34" charset="0"/>
              </a:rPr>
              <a:t>macrobond</a:t>
            </a:r>
            <a:r>
              <a:rPr lang="en-IE" sz="2800" spc="-150" dirty="0">
                <a:solidFill>
                  <a:srgbClr val="005A52"/>
                </a:solidFill>
                <a:latin typeface="Calibri" panose="020F0502020204030204" pitchFamily="34" charset="0"/>
              </a:rPr>
              <a:t>, Central Bank of Ireland, World Inequality Database and Our World in Data.</a:t>
            </a:r>
          </a:p>
          <a:p>
            <a:pPr algn="just"/>
            <a:endParaRPr lang="en-IE" sz="2800" spc="-150" dirty="0">
              <a:solidFill>
                <a:srgbClr val="005A52"/>
              </a:solidFill>
              <a:latin typeface="Calibri" panose="020F0502020204030204" pitchFamily="34" charset="0"/>
            </a:endParaRPr>
          </a:p>
          <a:p>
            <a:pPr algn="just"/>
            <a:r>
              <a:rPr lang="en-IE" sz="2800" spc="-150" dirty="0">
                <a:solidFill>
                  <a:srgbClr val="005A52"/>
                </a:solidFill>
                <a:latin typeface="Calibri" panose="020F0502020204030204" pitchFamily="34" charset="0"/>
              </a:rPr>
              <a:t>For the latest publication’s follow the Department of Finance on social media: </a:t>
            </a:r>
          </a:p>
          <a:p>
            <a:pPr algn="just"/>
            <a:endParaRPr lang="en-IE" sz="2800" spc="-150" dirty="0">
              <a:solidFill>
                <a:srgbClr val="005A52"/>
              </a:solidFill>
              <a:latin typeface="Calibri" panose="020F0502020204030204" pitchFamily="34" charset="0"/>
            </a:endParaRPr>
          </a:p>
          <a:p>
            <a:endParaRPr lang="en-US" sz="4000" dirty="0"/>
          </a:p>
          <a:p>
            <a:endParaRPr lang="en-US" sz="4000" dirty="0"/>
          </a:p>
          <a:p>
            <a:endParaRPr lang="en-US" sz="4000" dirty="0"/>
          </a:p>
          <a:p>
            <a:br>
              <a:rPr lang="en-US" sz="4000" dirty="0"/>
            </a:br>
            <a:r>
              <a:rPr lang="en-US" sz="4000" dirty="0"/>
              <a:t>                                                                                                                           </a:t>
            </a:r>
            <a:br>
              <a:rPr lang="en-US" sz="4000" dirty="0"/>
            </a:br>
            <a:endParaRPr lang="en-IE" sz="3200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E" sz="4000" spc="-150" dirty="0">
              <a:solidFill>
                <a:srgbClr val="005A52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332852" y="7491705"/>
          <a:ext cx="19140412" cy="107007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5702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702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1918">
                <a:tc>
                  <a:txBody>
                    <a:bodyPr/>
                    <a:lstStyle/>
                    <a:p>
                      <a:pPr algn="l"/>
                      <a:r>
                        <a:rPr lang="en-US" sz="2800" dirty="0"/>
                        <a:t>       </a:t>
                      </a:r>
                      <a:r>
                        <a:rPr lang="en-US" sz="2800" b="0" i="0" u="none" strike="noStrike" cap="none" spc="-150" baseline="0" dirty="0">
                          <a:ln>
                            <a:noFill/>
                          </a:ln>
                          <a:solidFill>
                            <a:srgbClr val="005A52"/>
                          </a:solidFill>
                          <a:uFillTx/>
                          <a:latin typeface="+mn-lt"/>
                          <a:ea typeface="Calibri" charset="0"/>
                          <a:cs typeface="Calibri" charset="0"/>
                          <a:sym typeface="Open Sans"/>
                        </a:rPr>
                        <a:t>@</a:t>
                      </a:r>
                      <a:r>
                        <a:rPr lang="en-US" sz="2800" b="0" i="0" u="none" strike="noStrike" cap="none" spc="-150" baseline="0" dirty="0" err="1">
                          <a:ln>
                            <a:noFill/>
                          </a:ln>
                          <a:solidFill>
                            <a:srgbClr val="005A52"/>
                          </a:solidFill>
                          <a:uFillTx/>
                          <a:latin typeface="+mn-lt"/>
                          <a:ea typeface="Calibri" charset="0"/>
                          <a:cs typeface="Calibri" charset="0"/>
                          <a:sym typeface="Open Sans"/>
                        </a:rPr>
                        <a:t>IRLDeptFinance</a:t>
                      </a:r>
                      <a:r>
                        <a:rPr lang="en-US" sz="2800" b="0" i="0" u="none" strike="noStrike" cap="none" spc="-150" baseline="0" dirty="0">
                          <a:ln>
                            <a:noFill/>
                          </a:ln>
                          <a:solidFill>
                            <a:srgbClr val="005A52"/>
                          </a:solidFill>
                          <a:uFillTx/>
                          <a:latin typeface="+mn-lt"/>
                          <a:ea typeface="Calibri" charset="0"/>
                          <a:cs typeface="Calibri" charset="0"/>
                          <a:sym typeface="Open Sans"/>
                        </a:rPr>
                        <a:t> </a:t>
                      </a:r>
                      <a:endParaRPr lang="en-IE" sz="3800" b="0" i="0" u="none" strike="noStrike" cap="none" spc="-150" baseline="0" dirty="0">
                        <a:ln>
                          <a:noFill/>
                        </a:ln>
                        <a:solidFill>
                          <a:srgbClr val="005A52"/>
                        </a:solidFill>
                        <a:uFillTx/>
                        <a:latin typeface="+mn-lt"/>
                        <a:ea typeface="Calibri" charset="0"/>
                        <a:cs typeface="Calibri" charset="0"/>
                        <a:sym typeface="Open San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8255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cap="none" spc="-150" baseline="0" dirty="0">
                          <a:ln>
                            <a:noFill/>
                          </a:ln>
                          <a:solidFill>
                            <a:srgbClr val="005A52"/>
                          </a:solidFill>
                          <a:uFillTx/>
                          <a:latin typeface="+mn-lt"/>
                          <a:ea typeface="Calibri" charset="0"/>
                          <a:cs typeface="Calibri" charset="0"/>
                          <a:sym typeface="Open Sans"/>
                        </a:rPr>
                        <a:t>  Department of Finance Ireland</a:t>
                      </a:r>
                      <a:endParaRPr lang="en-IE" sz="2800" b="0" i="0" u="none" strike="noStrike" cap="none" spc="-150" baseline="0" dirty="0">
                        <a:ln>
                          <a:noFill/>
                        </a:ln>
                        <a:solidFill>
                          <a:srgbClr val="005A52"/>
                        </a:solidFill>
                        <a:uFillTx/>
                        <a:latin typeface="+mn-lt"/>
                        <a:ea typeface="Calibri" charset="0"/>
                        <a:cs typeface="Calibri" charset="0"/>
                        <a:sym typeface="Open San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algn="l"/>
                      <a:r>
                        <a:rPr lang="en-IE" sz="2800" b="0" i="0" u="none" strike="noStrike" cap="none" spc="-150" baseline="0">
                          <a:ln>
                            <a:noFill/>
                          </a:ln>
                          <a:solidFill>
                            <a:srgbClr val="004E46"/>
                          </a:solidFill>
                          <a:uFillTx/>
                          <a:latin typeface="+mn-lt"/>
                          <a:ea typeface="Calibri" charset="0"/>
                          <a:cs typeface="Calibri" charset="0"/>
                          <a:sym typeface="Open Sans"/>
                        </a:rPr>
                        <a:t>https://twitter.com/IRLDeptFinance</a:t>
                      </a:r>
                      <a:endParaRPr lang="en-IE" sz="2800" b="0" i="0" u="none" strike="noStrike" cap="none" spc="-150" baseline="0" dirty="0">
                        <a:ln>
                          <a:noFill/>
                        </a:ln>
                        <a:solidFill>
                          <a:srgbClr val="004E46"/>
                        </a:solidFill>
                        <a:uFillTx/>
                        <a:latin typeface="+mn-lt"/>
                        <a:ea typeface="Calibri" charset="0"/>
                        <a:cs typeface="Calibri" charset="0"/>
                        <a:sym typeface="Open San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IE" sz="2800" b="0" i="0" u="none" strike="noStrike" cap="none" spc="-150" baseline="0" dirty="0">
                          <a:ln>
                            <a:noFill/>
                          </a:ln>
                          <a:solidFill>
                            <a:srgbClr val="005A52"/>
                          </a:solidFill>
                          <a:uFillTx/>
                          <a:latin typeface="+mn-lt"/>
                          <a:ea typeface="Calibri" charset="0"/>
                          <a:cs typeface="Calibri" charset="0"/>
                          <a:sym typeface="Open Sans"/>
                        </a:rPr>
                        <a:t>https://ie.linkedin.com/company/irldeptfinance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1424" y="7478054"/>
            <a:ext cx="548688" cy="548688"/>
          </a:xfrm>
          <a:prstGeom prst="rect">
            <a:avLst/>
          </a:prstGeom>
        </p:spPr>
      </p:pic>
      <p:pic>
        <p:nvPicPr>
          <p:cNvPr id="9" name="Picture 8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9569" y="7530385"/>
            <a:ext cx="484506" cy="484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14587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Theme1">
  <a:themeElements>
    <a:clrScheme name="Custom 1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4D44"/>
      </a:accent1>
      <a:accent2>
        <a:srgbClr val="A3915E"/>
      </a:accent2>
      <a:accent3>
        <a:srgbClr val="00A685"/>
      </a:accent3>
      <a:accent4>
        <a:srgbClr val="0090D4"/>
      </a:accent4>
      <a:accent5>
        <a:srgbClr val="DBAC00"/>
      </a:accent5>
      <a:accent6>
        <a:srgbClr val="AFB6BD"/>
      </a:accent6>
      <a:hlink>
        <a:srgbClr val="0000FF"/>
      </a:hlink>
      <a:folHlink>
        <a:srgbClr val="FF00F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Open Sans"/>
            <a:ea typeface="Open Sans"/>
            <a:cs typeface="Open Sans"/>
            <a:sym typeface="Open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Theme1" id="{47C6D744-D421-4703-924F-BB70EF42FFA3}" vid="{FD985FE8-9F6B-45C8-9C8A-0B11D20B243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DoF_Updated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4D44"/>
    </a:accent1>
    <a:accent2>
      <a:srgbClr val="A3915E"/>
    </a:accent2>
    <a:accent3>
      <a:srgbClr val="00A685"/>
    </a:accent3>
    <a:accent4>
      <a:srgbClr val="0090D4"/>
    </a:accent4>
    <a:accent5>
      <a:srgbClr val="DBAC00"/>
    </a:accent5>
    <a:accent6>
      <a:srgbClr val="AFB6BD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Custom 1">
    <a:dk1>
      <a:srgbClr val="000000"/>
    </a:dk1>
    <a:lt1>
      <a:srgbClr val="FFFFFF"/>
    </a:lt1>
    <a:dk2>
      <a:srgbClr val="5E5E5E"/>
    </a:dk2>
    <a:lt2>
      <a:srgbClr val="D5D5D5"/>
    </a:lt2>
    <a:accent1>
      <a:srgbClr val="004D44"/>
    </a:accent1>
    <a:accent2>
      <a:srgbClr val="A3915E"/>
    </a:accent2>
    <a:accent3>
      <a:srgbClr val="00A685"/>
    </a:accent3>
    <a:accent4>
      <a:srgbClr val="0090D4"/>
    </a:accent4>
    <a:accent5>
      <a:srgbClr val="DBAC00"/>
    </a:accent5>
    <a:accent6>
      <a:srgbClr val="AFB6BD"/>
    </a:accent6>
    <a:hlink>
      <a:srgbClr val="0000FF"/>
    </a:hlink>
    <a:folHlink>
      <a:srgbClr val="FF00FF"/>
    </a:folHlink>
  </a:clrScheme>
  <a:fontScheme name="Arial">
    <a:maj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Whit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29999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4999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/>
      </a:effectStyle>
      <a:effectStyle>
        <a:effectLst/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 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 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 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 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 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 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eDocs_DocumentTopicsTaxHTField0 xmlns="87f11b3d-57bf-4a0f-84c6-1df781a675b6">
      <Terms xmlns="http://schemas.microsoft.com/office/infopath/2007/PartnerControls"/>
    </eDocs_DocumentTopicsTaxHTField0>
    <eDocs_FileStatus xmlns="http://schemas.microsoft.com/sharepoint/v3">Live</eDocs_FileStatus>
    <eDocs_SecurityLevel xmlns="http://schemas.microsoft.com/sharepoint/v3">Unclassified</eDocs_SecurityLevel>
    <eDocs_FileTopicsTaxHTField0 xmlns="87f11b3d-57bf-4a0f-84c6-1df781a675b6">
      <Terms xmlns="http://schemas.microsoft.com/office/infopath/2007/PartnerControls">
        <TermInfo xmlns="http://schemas.microsoft.com/office/infopath/2007/PartnerControls">
          <TermName xmlns="http://schemas.microsoft.com/office/infopath/2007/PartnerControls">Economic Forecasts</TermName>
          <TermId xmlns="http://schemas.microsoft.com/office/infopath/2007/PartnerControls">d700281b-6e1a-4df3-8012-286846494723</TermId>
        </TermInfo>
      </Terms>
    </eDocs_FileTopicsTaxHTField0>
    <IconOverlay xmlns="http://schemas.microsoft.com/sharepoint/v4" xsi:nil="true"/>
    <eDocs_YearTaxHTField0 xmlns="87f11b3d-57bf-4a0f-84c6-1df781a675b6">
      <Terms xmlns="http://schemas.microsoft.com/office/infopath/2007/PartnerControls">
        <TermInfo xmlns="http://schemas.microsoft.com/office/infopath/2007/PartnerControls">
          <TermName xmlns="http://schemas.microsoft.com/office/infopath/2007/PartnerControls">2022</TermName>
          <TermId xmlns="http://schemas.microsoft.com/office/infopath/2007/PartnerControls">a0665f48-242b-4f27-b1c5-aeb06fc66a67</TermId>
        </TermInfo>
      </Terms>
    </eDocs_YearTaxHTField0>
    <TaxCatchAll xmlns="8f9490b3-e06a-4261-bf03-dd6904b66d30">
      <Value>134</Value>
      <Value>138</Value>
      <Value>65</Value>
      <Value>1</Value>
    </TaxCatchAll>
    <eDocs_FileName xmlns="http://schemas.microsoft.com/sharepoint/v3">EPD002-007-2022</eDocs_FileName>
    <eDocs_SeriesSubSeriesTaxHTField0 xmlns="87f11b3d-57bf-4a0f-84c6-1df781a675b6">
      <Terms xmlns="http://schemas.microsoft.com/office/infopath/2007/PartnerControls">
        <TermInfo xmlns="http://schemas.microsoft.com/office/infopath/2007/PartnerControls">
          <TermName xmlns="http://schemas.microsoft.com/office/infopath/2007/PartnerControls">002</TermName>
          <TermId xmlns="http://schemas.microsoft.com/office/infopath/2007/PartnerControls">75015336-2511-4615-9cc1-a4f074fa3018</TermId>
        </TermInfo>
      </Terms>
    </eDocs_SeriesSubSeriesTaxHTField0>
    <_dlc_ExpireDateSaved xmlns="http://schemas.microsoft.com/sharepoint/v3" xsi:nil="true"/>
    <_dlc_ExpireDate xmlns="http://schemas.microsoft.com/sharepoint/v3">2022-07-11T18:57:28+00:00</_dlc_ExpireDate>
    <eDocs_SecurityClassificationTaxHTField0 xmlns="87f11b3d-57bf-4a0f-84c6-1df781a675b6">
      <Terms xmlns="http://schemas.microsoft.com/office/infopath/2007/PartnerControls">
        <TermInfo xmlns="http://schemas.microsoft.com/office/infopath/2007/PartnerControls">
          <TermName xmlns="http://schemas.microsoft.com/office/infopath/2007/PartnerControls">Unclassified</TermName>
          <TermId xmlns="http://schemas.microsoft.com/office/infopath/2007/PartnerControls">0db6e6fe-7da6-4395-ba22-207b2a29f028</TermId>
        </TermInfo>
      </Terms>
    </eDocs_SecurityClassificationTaxHTField0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pe:Receivers xmlns:spe="http://schemas.microsoft.com/sharepoint/events">
  <Receiver>
    <Name>Microsoft.Office.RecordsManagement.PolicyFeatures.ExpirationEventReceiver</Name>
    <Synchronization>Synchronous</Synchronization>
    <Type>10001</Type>
    <SequenceNumber>101</SequenceNumber>
    <Url/>
    <Assembly>Microsoft.Office.Policy, Version=15.0.0.0, Culture=neutral, PublicKeyToken=71e9bce111e9429c</Assembly>
    <Class>Microsoft.Office.RecordsManagement.Internal.UpdateExpireDate</Class>
    <Data/>
    <Filter/>
  </Receiver>
  <Receiver>
    <Name>Microsoft.Office.RecordsManagement.PolicyFeatures.ExpirationEventReceiver</Name>
    <Synchronization>Synchronous</Synchronization>
    <Type>10002</Type>
    <SequenceNumber>102</SequenceNumber>
    <Url/>
    <Assembly>Microsoft.Office.Policy, Version=15.0.0.0, Culture=neutral, PublicKeyToken=71e9bce111e9429c</Assembly>
    <Class>Microsoft.Office.RecordsManagement.Internal.UpdateExpireDate</Class>
    <Data/>
    <Filter/>
  </Receiver>
  <Receiver>
    <Name>Microsoft.Office.RecordsManagement.PolicyFeatures.ExpirationEventReceiver</Name>
    <Synchronization>Synchronous</Synchronization>
    <Type>10004</Type>
    <SequenceNumber>103</SequenceNumber>
    <Url/>
    <Assembly>Microsoft.Office.Policy, Version=15.0.0.0, Culture=neutral, PublicKeyToken=71e9bce111e9429c</Assembly>
    <Class>Microsoft.Office.RecordsManagement.Internal.UpdateExpireDate</Class>
    <Data/>
    <Filter/>
  </Receiver>
  <Receiver>
    <Name>Microsoft.Office.RecordsManagement.PolicyFeatures.ExpirationEventReceiver</Name>
    <Synchronization>Synchronous</Synchronization>
    <Type>10006</Type>
    <SequenceNumber>104</SequenceNumber>
    <Url/>
    <Assembly>Microsoft.Office.Policy, Version=15.0.0.0, Culture=neutral, PublicKeyToken=71e9bce111e9429c</Assembly>
    <Class>Microsoft.Office.RecordsManagement.Internal.UpdateExpireDate</Class>
    <Data/>
    <Filter/>
  </Receiver>
  <Receiver>
    <Name>Microsoft.Office.RecordsManagement.PolicyFeatures.ExpirationEventReceiver</Name>
    <Synchronization>Synchronous</Synchronization>
    <Type>10009</Type>
    <SequenceNumber>105</SequenceNumber>
    <Url/>
    <Assembly>Microsoft.Office.Policy, Version=15.0.0.0, Culture=neutral, PublicKeyToken=71e9bce111e9429c</Assembly>
    <Class>Microsoft.Office.RecordsManagement.Internal.UpdateExpireDate</Class>
    <Data/>
    <Filter/>
  </Receiver>
</spe:Receivers>
</file>

<file path=customXml/item4.xml><?xml version="1.0" encoding="utf-8"?>
<?mso-contentType ?>
<PolicyDirtyBag xmlns="microsoft.office.server.policy.changes">
  <Microsoft.Office.RecordsManagement.PolicyFeatures.Expiration op="Change"/>
</PolicyDirtyBag>
</file>

<file path=customXml/item5.xml><?xml version="1.0" encoding="utf-8"?>
<?mso-contentType ?>
<p:Policy xmlns:p="office.server.policy" id="" local="true">
  <p:Name>eDocument</p:Name>
  <p:Description/>
  <p:Statement/>
  <p:PolicyItems>
    <p:PolicyItem featureId="Microsoft.Office.RecordsManagement.PolicyFeatures.Expiration" staticId="0x0101000BC94875665D404BB1351B53C41FD2C0|151133126" UniqueId="488f05ce-1811-46b3-9592-b5990fd26f99">
      <p:Name>Retention</p:Name>
      <p:Description>Automatic scheduling of content for processing, and performing a retention action on content that has reached its due date.</p:Description>
      <p:CustomData>
        <Schedules nextStageId="3" default="false">
          <Schedule type="Default">
            <stages>
              <data stageId="1">
                <formula id="Microsoft.Office.RecordsManagement.PolicyFeatures.Expiration.Formula.BuiltIn">
                  <number>3</number>
                  <property>Modified</property>
                  <period>months</period>
                </formula>
                <action type="action" id="Microsoft.Office.RecordsManagement.PolicyFeatures.Expiration.Action.DeletePreviousVersions"/>
              </data>
            </stages>
          </Schedule>
          <Schedule type="Record">
            <stages>
              <data stageId="2">
                <formula id="Microsoft.Office.RecordsManagement.PolicyFeatures.Expiration.Formula.BuiltIn">
                  <number>3</number>
                  <property>Modified</property>
                  <propertyId>8c06beca-0777-48f7-91c7-6da68bc07b69</propertyId>
                  <period>months</period>
                </formula>
                <action type="action" id="Microsoft.Office.RecordsManagement.PolicyFeatures.Expiration.Action.DeletePreviousVersions"/>
              </data>
            </stages>
          </Schedule>
        </Schedules>
      </p:CustomData>
    </p:PolicyItem>
  </p:PolicyItems>
</p:Policy>
</file>

<file path=customXml/item6.xml><?xml version="1.0" encoding="utf-8"?>
<ct:contentTypeSchema xmlns:ct="http://schemas.microsoft.com/office/2006/metadata/contentType" xmlns:ma="http://schemas.microsoft.com/office/2006/metadata/properties/metaAttributes" ct:_="" ma:_="" ma:contentTypeName="eDocument" ma:contentTypeID="0x0101000BC94875665D404BB1351B53C41FD2C000B1C7DA602EFE3A45B5D2CD524721ACB4" ma:contentTypeVersion="12" ma:contentTypeDescription="Create a new document for eDocs" ma:contentTypeScope="" ma:versionID="99926f5134f4ba6ef1b18e4dcd03f4c9">
  <xsd:schema xmlns:xsd="http://www.w3.org/2001/XMLSchema" xmlns:xs="http://www.w3.org/2001/XMLSchema" xmlns:p="http://schemas.microsoft.com/office/2006/metadata/properties" xmlns:ns1="http://schemas.microsoft.com/sharepoint/v3" xmlns:ns2="87f11b3d-57bf-4a0f-84c6-1df781a675b6" xmlns:ns3="8f9490b3-e06a-4261-bf03-dd6904b66d30" xmlns:ns4="http://schemas.microsoft.com/sharepoint/v4" targetNamespace="http://schemas.microsoft.com/office/2006/metadata/properties" ma:root="true" ma:fieldsID="71b572f57f7e031014b6676db2da27cc" ns1:_="" ns2:_="" ns3:_="" ns4:_="">
    <xsd:import namespace="http://schemas.microsoft.com/sharepoint/v3"/>
    <xsd:import namespace="87f11b3d-57bf-4a0f-84c6-1df781a675b6"/>
    <xsd:import namespace="8f9490b3-e06a-4261-bf03-dd6904b66d30"/>
    <xsd:import namespace="http://schemas.microsoft.com/sharepoint/v4"/>
    <xsd:element name="properties">
      <xsd:complexType>
        <xsd:sequence>
          <xsd:element name="documentManagement">
            <xsd:complexType>
              <xsd:all>
                <xsd:element ref="ns2:eDocs_DocumentTopicsTaxHTField0" minOccurs="0"/>
                <xsd:element ref="ns1:_vti_ItemDeclaredRecord" minOccurs="0"/>
                <xsd:element ref="ns1:_dlc_Exempt" minOccurs="0"/>
                <xsd:element ref="ns1:_dlc_ExpireDateSaved" minOccurs="0"/>
                <xsd:element ref="ns1:_dlc_ExpireDate" minOccurs="0"/>
                <xsd:element ref="ns2:eDocs_YearTaxHTField0" minOccurs="0"/>
                <xsd:element ref="ns3:TaxCatchAll" minOccurs="0"/>
                <xsd:element ref="ns3:TaxCatchAllLabel" minOccurs="0"/>
                <xsd:element ref="ns1:eDocs_FileStatus"/>
                <xsd:element ref="ns1:eDocs_SecurityLevel" minOccurs="0"/>
                <xsd:element ref="ns2:eDocs_FileTopicsTaxHTField0" minOccurs="0"/>
                <xsd:element ref="ns1:eDocs_FileName" minOccurs="0"/>
                <xsd:element ref="ns2:eDocs_SeriesSubSeriesTaxHTField0" minOccurs="0"/>
                <xsd:element ref="ns4:IconOverlay" minOccurs="0"/>
                <xsd:element ref="ns1:_vti_ItemHoldRecordStatus" minOccurs="0"/>
                <xsd:element ref="ns2:eDocs_SecurityClassificationTaxHTField0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vti_ItemDeclaredRecord" ma:index="10" nillable="true" ma:displayName="Declared Record" ma:hidden="true" ma:internalName="_vti_ItemDeclaredRecord" ma:readOnly="true">
      <xsd:simpleType>
        <xsd:restriction base="dms:DateTime"/>
      </xsd:simpleType>
    </xsd:element>
    <xsd:element name="_dlc_Exempt" ma:index="11" nillable="true" ma:displayName="Exempt from Policy" ma:hidden="true" ma:internalName="_dlc_Exempt" ma:readOnly="true">
      <xsd:simpleType>
        <xsd:restriction base="dms:Unknown"/>
      </xsd:simpleType>
    </xsd:element>
    <xsd:element name="_dlc_ExpireDateSaved" ma:index="12" nillable="true" ma:displayName="Original Expiration Date" ma:hidden="true" ma:internalName="_dlc_ExpireDateSaved" ma:readOnly="true">
      <xsd:simpleType>
        <xsd:restriction base="dms:DateTime"/>
      </xsd:simpleType>
    </xsd:element>
    <xsd:element name="_dlc_ExpireDate" ma:index="13" nillable="true" ma:displayName="Expiration Date" ma:hidden="true" ma:internalName="_dlc_ExpireDate" ma:readOnly="true">
      <xsd:simpleType>
        <xsd:restriction base="dms:DateTime"/>
      </xsd:simpleType>
    </xsd:element>
    <xsd:element name="eDocs_FileStatus" ma:index="18" ma:displayName="Status" ma:default="Live" ma:description="Current Status of the File. This is set to Live, Archived or sent to National Archives" ma:format="Dropdown" ma:indexed="true" ma:internalName="eDocs_FileStatus">
      <xsd:simpleType>
        <xsd:restriction base="dms:Choice">
          <xsd:enumeration value="Live"/>
          <xsd:enumeration value="Archived"/>
          <xsd:enumeration value="Cancelled"/>
          <xsd:enumeration value="Sent to National Archives"/>
        </xsd:restriction>
      </xsd:simpleType>
    </xsd:element>
    <xsd:element name="eDocs_SecurityLevel" ma:index="19" nillable="true" ma:displayName="Security Level" ma:default="Unclassified" ma:description="Security Level" ma:format="Dropdown" ma:internalName="eDocs_SecurityLevel">
      <xsd:simpleType>
        <xsd:restriction base="dms:Choice">
          <xsd:enumeration value="Secret"/>
          <xsd:enumeration value="Restricted"/>
          <xsd:enumeration value="Unclassified"/>
        </xsd:restriction>
      </xsd:simpleType>
    </xsd:element>
    <xsd:element name="eDocs_FileName" ma:index="22" nillable="true" ma:displayName="File Name" ma:default="0" ma:description="File Number" ma:indexed="true" ma:internalName="eDocs_FileName">
      <xsd:simpleType>
        <xsd:restriction base="dms:Text">
          <xsd:maxLength value="20"/>
        </xsd:restriction>
      </xsd:simpleType>
    </xsd:element>
    <xsd:element name="_vti_ItemHoldRecordStatus" ma:index="26" nillable="true" ma:displayName="Hold and Record Status" ma:decimals="0" ma:description="" ma:hidden="true" ma:indexed="true" ma:internalName="_vti_ItemHoldRecordStatu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7f11b3d-57bf-4a0f-84c6-1df781a675b6" elementFormDefault="qualified">
    <xsd:import namespace="http://schemas.microsoft.com/office/2006/documentManagement/types"/>
    <xsd:import namespace="http://schemas.microsoft.com/office/infopath/2007/PartnerControls"/>
    <xsd:element name="eDocs_DocumentTopicsTaxHTField0" ma:index="9" nillable="true" ma:taxonomy="true" ma:internalName="eDocs_DocumentTopicsTaxHTField0" ma:taxonomyFieldName="eDocs_DocumentTopics" ma:displayName="Document Topics" ma:default="" ma:fieldId="{fbaa881f-c4ae-443f-9fda-fbdd527793df}" ma:taxonomyMulti="true" ma:sspId="e6259e2e-e57d-46a8-8ee1-7c2db47677af" ma:termSetId="632cdc48-41a7-48f7-b306-76287984902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Docs_YearTaxHTField0" ma:index="14" nillable="true" ma:taxonomy="true" ma:internalName="eDocs_YearTaxHTField0" ma:taxonomyFieldName="eDocs_Year" ma:displayName="Year" ma:indexed="true" ma:fieldId="{7b1b8a72-8553-41e1-8dd7-5ce464e281f2}" ma:sspId="e6259e2e-e57d-46a8-8ee1-7c2db47677af" ma:termSetId="6b2a013c-fe8b-4805-9242-a33f2487bec9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Docs_FileTopicsTaxHTField0" ma:index="20" nillable="true" ma:taxonomy="true" ma:internalName="eDocs_FileTopicsTaxHTField0" ma:taxonomyFieldName="eDocs_FileTopics" ma:displayName="File Topics" ma:default="" ma:fieldId="{602c691f-3efa-402d-ab5c-baa8c240a9e7}" ma:taxonomyMulti="true" ma:sspId="e6259e2e-e57d-46a8-8ee1-7c2db47677af" ma:termSetId="632cdc48-41a7-48f7-b306-76287984902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Docs_SeriesSubSeriesTaxHTField0" ma:index="23" nillable="true" ma:taxonomy="true" ma:internalName="eDocs_SeriesSubSeriesTaxHTField0" ma:taxonomyFieldName="eDocs_SeriesSubSeries" ma:displayName="Sub Series" ma:fieldId="{11f8bb48-43d6-459a-8b80-9123185593c7}" ma:sspId="e6259e2e-e57d-46a8-8ee1-7c2db47677af" ma:termSetId="584d92f5-f104-4db4-9eaa-0d5facccda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Docs_SecurityClassificationTaxHTField0" ma:index="28" nillable="true" ma:taxonomy="true" ma:internalName="eDocs_SecurityClassificationTaxHTField0" ma:taxonomyFieldName="eDocs_SecurityClassification" ma:displayName="Security Classification" ma:default="134;#Unclassified|0db6e6fe-7da6-4395-ba22-207b2a29f028" ma:fieldId="{6bbd3faf-a5ab-4e5e-b8a6-a5e099cef439}" ma:sspId="e6259e2e-e57d-46a8-8ee1-7c2db47677af" ma:termSetId="9d236be9-847d-436d-be84-30193fff6b7e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9490b3-e06a-4261-bf03-dd6904b66d30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7cc032f9-e2a8-4339-b33e-1d4568a7968d}" ma:internalName="TaxCatchAll" ma:showField="CatchAllData" ma:web="8f9490b3-e06a-4261-bf03-dd6904b66d3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6" nillable="true" ma:displayName="Taxonomy Catch All Column1" ma:hidden="true" ma:list="{7cc032f9-e2a8-4339-b33e-1d4568a7968d}" ma:internalName="TaxCatchAllLabel" ma:readOnly="true" ma:showField="CatchAllDataLabel" ma:web="8f9490b3-e06a-4261-bf03-dd6904b66d3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25" nillable="true" ma:displayName="IconOverlay" ma:hidden="true" ma:internalName="IconOverlay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CA0E6BF-9AE5-44B7-9F8E-A88340635EF1}">
  <ds:schemaRefs>
    <ds:schemaRef ds:uri="http://schemas.microsoft.com/office/2006/metadata/properties"/>
    <ds:schemaRef ds:uri="http://www.w3.org/2000/xmlns/"/>
    <ds:schemaRef ds:uri="87f11b3d-57bf-4a0f-84c6-1df781a675b6"/>
    <ds:schemaRef ds:uri="http://schemas.microsoft.com/office/infopath/2007/PartnerControls"/>
    <ds:schemaRef ds:uri="http://schemas.microsoft.com/sharepoint/v3"/>
    <ds:schemaRef ds:uri="http://schemas.microsoft.com/sharepoint/v4"/>
    <ds:schemaRef ds:uri="http://www.w3.org/2001/XMLSchema-instance"/>
    <ds:schemaRef ds:uri="8f9490b3-e06a-4261-bf03-dd6904b66d30"/>
  </ds:schemaRefs>
</ds:datastoreItem>
</file>

<file path=customXml/itemProps2.xml><?xml version="1.0" encoding="utf-8"?>
<ds:datastoreItem xmlns:ds="http://schemas.openxmlformats.org/officeDocument/2006/customXml" ds:itemID="{330042B3-1B0F-4DA6-B186-878AB3D0CA0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362C51B-ED46-404E-A5E0-B5093BB74FA9}">
  <ds:schemaRefs>
    <ds:schemaRef ds:uri="http://schemas.microsoft.com/sharepoint/events"/>
    <ds:schemaRef ds:uri="http://www.w3.org/2000/xmlns/"/>
  </ds:schemaRefs>
</ds:datastoreItem>
</file>

<file path=customXml/itemProps4.xml><?xml version="1.0" encoding="utf-8"?>
<ds:datastoreItem xmlns:ds="http://schemas.openxmlformats.org/officeDocument/2006/customXml" ds:itemID="{37405287-C688-45E6-9512-3AE4E003CA23}">
  <ds:schemaRefs>
    <ds:schemaRef ds:uri="microsoft.office.server.policy.changes"/>
  </ds:schemaRefs>
</ds:datastoreItem>
</file>

<file path=customXml/itemProps5.xml><?xml version="1.0" encoding="utf-8"?>
<ds:datastoreItem xmlns:ds="http://schemas.openxmlformats.org/officeDocument/2006/customXml" ds:itemID="{9C957310-025F-42AF-8683-C702DC4BCDCA}">
  <ds:schemaRefs>
    <ds:schemaRef ds:uri="office.server.policy"/>
    <ds:schemaRef ds:uri="http://www.w3.org/2000/xmlns/"/>
  </ds:schemaRefs>
</ds:datastoreItem>
</file>

<file path=customXml/itemProps6.xml><?xml version="1.0" encoding="utf-8"?>
<ds:datastoreItem xmlns:ds="http://schemas.openxmlformats.org/officeDocument/2006/customXml" ds:itemID="{27B4FBB5-20A3-4610-BAE5-D7DE49180E12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http://schemas.microsoft.com/sharepoint/v3"/>
    <ds:schemaRef ds:uri="87f11b3d-57bf-4a0f-84c6-1df781a675b6"/>
    <ds:schemaRef ds:uri="8f9490b3-e06a-4261-bf03-dd6904b66d30"/>
    <ds:schemaRef ds:uri="http://schemas.microsoft.com/sharepoint/v4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25270</TotalTime>
  <Words>972</Words>
  <Application>Microsoft Office PowerPoint</Application>
  <PresentationFormat>Personnalisé</PresentationFormat>
  <Paragraphs>190</Paragraphs>
  <Slides>21</Slides>
  <Notes>21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22" baseType="lpstr">
      <vt:lpstr>Theme1</vt:lpstr>
      <vt:lpstr>A small open economy in a rapidly changing world      - the case of Ireland</vt:lpstr>
      <vt:lpstr>Setting the scene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Macroeconomic backdrop – rapid rebound with mounting capacity constraints</vt:lpstr>
      <vt:lpstr>Full employment: where is the additional labour coming from?</vt:lpstr>
      <vt:lpstr>Two decades of housing market dis-equilibrium…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Niamh Murtagh</dc:creator>
  <cp:lastModifiedBy>a az</cp:lastModifiedBy>
  <cp:revision>1034</cp:revision>
  <cp:lastPrinted>2023-06-01T16:36:40Z</cp:lastPrinted>
  <dcterms:created xsi:type="dcterms:W3CDTF">2018-11-07T15:32:43Z</dcterms:created>
  <dcterms:modified xsi:type="dcterms:W3CDTF">2023-06-20T12:09:10Z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0x0101000BC94875665D404BB1351B53C41FD2C000B1C7DA602EFE3A45B5D2CD524721ACB4</vt:lpwstr>
  </property>
  <property fmtid="{D5CDD505-2E9C-101B-9397-08002B2CF9AE}" pid="3" name="eDocs_Year">
    <vt:lpwstr>138;#2022|a0665f48-242b-4f27-b1c5-aeb06fc66a67</vt:lpwstr>
  </property>
  <property fmtid="{D5CDD505-2E9C-101B-9397-08002B2CF9AE}" pid="4" name="eDocs_SeriesSubSeries">
    <vt:lpwstr>1;#002|75015336-2511-4615-9cc1-a4f074fa3018</vt:lpwstr>
  </property>
  <property fmtid="{D5CDD505-2E9C-101B-9397-08002B2CF9AE}" pid="5" name="eDocs_FileTopics">
    <vt:lpwstr>65;#Economic Forecasts|d700281b-6e1a-4df3-8012-286846494723</vt:lpwstr>
  </property>
  <property fmtid="{D5CDD505-2E9C-101B-9397-08002B2CF9AE}" pid="6" name="eDocs_DocumentTopics">
    <vt:lpwstr/>
  </property>
  <property fmtid="{D5CDD505-2E9C-101B-9397-08002B2CF9AE}" pid="7" name="_dlc_policyId">
    <vt:lpwstr>0x0101000BC94875665D404BB1351B53C41FD2C0|151133126</vt:lpwstr>
  </property>
  <property fmtid="{D5CDD505-2E9C-101B-9397-08002B2CF9AE}" pid="8" name="ItemRetentionFormula">
    <vt:lpwstr>&lt;formula id="Microsoft.Office.RecordsManagement.PolicyFeatures.Expiration.Formula.BuiltIn"&gt;&lt;number&gt;3&lt;/number&gt;&lt;property&gt;Modified&lt;/property&gt;&lt;period&gt;months&lt;/period&gt;&lt;/formula&gt;</vt:lpwstr>
  </property>
  <property fmtid="{D5CDD505-2E9C-101B-9397-08002B2CF9AE}" pid="9" name="eDocs_SecurityClassification">
    <vt:lpwstr>134;#Unclassified|0db6e6fe-7da6-4395-ba22-207b2a29f028</vt:lpwstr>
  </property>
</Properties>
</file>